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9" r:id="rId3"/>
    <p:sldId id="260" r:id="rId4"/>
    <p:sldId id="257"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8" r:id="rId22"/>
    <p:sldId id="279" r:id="rId23"/>
    <p:sldId id="277" r:id="rId24"/>
    <p:sldId id="280" r:id="rId25"/>
    <p:sldId id="281" r:id="rId26"/>
    <p:sldId id="282" r:id="rId27"/>
    <p:sldId id="283" r:id="rId28"/>
    <p:sldId id="284" r:id="rId29"/>
    <p:sldId id="285" r:id="rId30"/>
    <p:sldId id="286" r:id="rId31"/>
    <p:sldId id="287" r:id="rId32"/>
    <p:sldId id="288" r:id="rId33"/>
    <p:sldId id="289" r:id="rId34"/>
    <p:sldId id="290" r:id="rId35"/>
    <p:sldId id="292" r:id="rId36"/>
    <p:sldId id="293" r:id="rId37"/>
    <p:sldId id="294" r:id="rId38"/>
    <p:sldId id="291" r:id="rId39"/>
    <p:sldId id="295" r:id="rId40"/>
    <p:sldId id="296" r:id="rId41"/>
    <p:sldId id="297" r:id="rId42"/>
    <p:sldId id="298" r:id="rId43"/>
    <p:sldId id="299" r:id="rId44"/>
    <p:sldId id="300" r:id="rId45"/>
    <p:sldId id="301" r:id="rId46"/>
    <p:sldId id="302" r:id="rId47"/>
    <p:sldId id="303" r:id="rId48"/>
    <p:sldId id="304" r:id="rId49"/>
    <p:sldId id="305" r:id="rId50"/>
    <p:sldId id="307" r:id="rId51"/>
    <p:sldId id="308" r:id="rId52"/>
    <p:sldId id="309" r:id="rId53"/>
    <p:sldId id="310" r:id="rId54"/>
    <p:sldId id="311" r:id="rId55"/>
    <p:sldId id="312" r:id="rId56"/>
    <p:sldId id="313" r:id="rId57"/>
    <p:sldId id="314" r:id="rId5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0" autoAdjust="0"/>
    <p:restoredTop sz="90530" autoAdjust="0"/>
  </p:normalViewPr>
  <p:slideViewPr>
    <p:cSldViewPr snapToGrid="0">
      <p:cViewPr varScale="1">
        <p:scale>
          <a:sx n="105" d="100"/>
          <a:sy n="105" d="100"/>
        </p:scale>
        <p:origin x="798"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2400135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179193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2792945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588123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912934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B7D611-37F4-4C04-8306-92628B6E50E9}" type="datetimeFigureOut">
              <a:rPr lang="ru-RU" smtClean="0"/>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64270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B7D611-37F4-4C04-8306-92628B6E50E9}" type="datetimeFigureOut">
              <a:rPr lang="ru-RU" smtClean="0"/>
              <a:t>10.03.2021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253364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B7D611-37F4-4C04-8306-92628B6E50E9}" type="datetimeFigureOut">
              <a:rPr lang="ru-RU" smtClean="0"/>
              <a:t>10.03.2021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1825643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B7D611-37F4-4C04-8306-92628B6E50E9}" type="datetimeFigureOut">
              <a:rPr lang="ru-RU" smtClean="0"/>
              <a:t>10.03.2021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403543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7B7D611-37F4-4C04-8306-92628B6E50E9}" type="datetimeFigureOut">
              <a:rPr lang="ru-RU" smtClean="0"/>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2072596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7B7D611-37F4-4C04-8306-92628B6E50E9}" type="datetimeFigureOut">
              <a:rPr lang="ru-RU" smtClean="0"/>
              <a:t>10.03.2021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CA86F2-BEDB-40DC-BCDB-8CAEBE6A072B}" type="slidenum">
              <a:rPr lang="ru-RU" smtClean="0"/>
              <a:t>‹#›</a:t>
            </a:fld>
            <a:endParaRPr lang="ru-RU"/>
          </a:p>
        </p:txBody>
      </p:sp>
    </p:spTree>
    <p:extLst>
      <p:ext uri="{BB962C8B-B14F-4D97-AF65-F5344CB8AC3E}">
        <p14:creationId xmlns:p14="http://schemas.microsoft.com/office/powerpoint/2010/main" val="2737458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7D611-37F4-4C04-8306-92628B6E50E9}" type="datetimeFigureOut">
              <a:rPr lang="ru-RU" smtClean="0"/>
              <a:t>10.03.2021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A86F2-BEDB-40DC-BCDB-8CAEBE6A072B}" type="slidenum">
              <a:rPr lang="ru-RU" smtClean="0"/>
              <a:t>‹#›</a:t>
            </a:fld>
            <a:endParaRPr lang="ru-RU"/>
          </a:p>
        </p:txBody>
      </p:sp>
    </p:spTree>
    <p:extLst>
      <p:ext uri="{BB962C8B-B14F-4D97-AF65-F5344CB8AC3E}">
        <p14:creationId xmlns:p14="http://schemas.microsoft.com/office/powerpoint/2010/main" val="376557709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file:///C:\Users\&#1040;&#1076;&#1084;&#1080;&#1085;\Downloads\&#1055;&#1050;&#1052;\97258" TargetMode="External"/><Relationship Id="rId2" Type="http://schemas.openxmlformats.org/officeDocument/2006/relationships/hyperlink" Target="https://lex.uz/docs/97243"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lex.uz/pages/getpage.aspx?lact_id=3031427#3031463"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1520" y="579121"/>
            <a:ext cx="10744200" cy="1429561"/>
          </a:xfrm>
        </p:spPr>
        <p:txBody>
          <a:bodyPr>
            <a:noAutofit/>
          </a:bodyPr>
          <a:lstStyle/>
          <a:p>
            <a:r>
              <a:rPr lang="uz-Cyrl-UZ" sz="3200" b="1" dirty="0">
                <a:ln w="12700">
                  <a:solidFill>
                    <a:schemeClr val="tx1"/>
                  </a:solidFill>
                  <a:prstDash val="solid"/>
                </a:ln>
                <a:solidFill>
                  <a:schemeClr val="accent2">
                    <a:lumMod val="75000"/>
                  </a:schemeClr>
                </a:solidFill>
                <a:latin typeface="Times New Roman" panose="02020603050405020304" pitchFamily="18" charset="0"/>
                <a:cs typeface="Times New Roman" pitchFamily="18" charset="0"/>
              </a:rPr>
              <a:t>Ўзбекистон Республикаси Соғлиқни Сақлаш Вазирлиги</a:t>
            </a:r>
            <a:br>
              <a:rPr lang="uz-Cyrl-UZ" sz="3200" b="1" dirty="0">
                <a:ln w="12700">
                  <a:solidFill>
                    <a:schemeClr val="tx1"/>
                  </a:solidFill>
                  <a:prstDash val="solid"/>
                </a:ln>
                <a:solidFill>
                  <a:schemeClr val="accent2">
                    <a:lumMod val="75000"/>
                  </a:schemeClr>
                </a:solidFill>
                <a:latin typeface="Times New Roman" panose="02020603050405020304" pitchFamily="18" charset="0"/>
                <a:cs typeface="Times New Roman" pitchFamily="18" charset="0"/>
              </a:rPr>
            </a:br>
            <a:r>
              <a:rPr lang="uz-Cyrl-UZ" sz="3200" b="1" dirty="0">
                <a:ln w="12700">
                  <a:solidFill>
                    <a:schemeClr val="tx1"/>
                  </a:solidFill>
                  <a:prstDash val="solid"/>
                </a:ln>
                <a:solidFill>
                  <a:schemeClr val="accent2">
                    <a:lumMod val="75000"/>
                  </a:schemeClr>
                </a:solidFill>
                <a:latin typeface="Times New Roman" panose="02020603050405020304" pitchFamily="18" charset="0"/>
                <a:cs typeface="Times New Roman" pitchFamily="18" charset="0"/>
              </a:rPr>
              <a:t>Санитария, гигиена ва касб касалликлари илмий-тадқиқот институти</a:t>
            </a:r>
            <a:endParaRPr lang="ru-RU" sz="3200" dirty="0">
              <a:solidFill>
                <a:schemeClr val="accent2">
                  <a:lumMod val="75000"/>
                </a:schemeClr>
              </a:solidFill>
            </a:endParaRPr>
          </a:p>
        </p:txBody>
      </p:sp>
      <p:sp>
        <p:nvSpPr>
          <p:cNvPr id="3" name="Подзаголовок 2"/>
          <p:cNvSpPr>
            <a:spLocks noGrp="1"/>
          </p:cNvSpPr>
          <p:nvPr>
            <p:ph type="subTitle" idx="1"/>
          </p:nvPr>
        </p:nvSpPr>
        <p:spPr>
          <a:xfrm>
            <a:off x="731520" y="2357854"/>
            <a:ext cx="10744200" cy="3878053"/>
          </a:xfrm>
        </p:spPr>
        <p:txBody>
          <a:bodyPr>
            <a:normAutofit/>
          </a:bodyPr>
          <a:lstStyle/>
          <a:p>
            <a:r>
              <a:rPr lang="ru-RU" b="1" dirty="0" smtClean="0">
                <a:latin typeface="Times New Roman" panose="02020603050405020304" pitchFamily="18" charset="0"/>
                <a:cs typeface="Times New Roman" panose="02020603050405020304" pitchFamily="18" charset="0"/>
              </a:rPr>
              <a:t>Семинар </a:t>
            </a:r>
            <a:r>
              <a:rPr lang="ru-RU" b="1" dirty="0" err="1" smtClean="0">
                <a:latin typeface="Times New Roman" panose="02020603050405020304" pitchFamily="18" charset="0"/>
                <a:cs typeface="Times New Roman" panose="02020603050405020304" pitchFamily="18" charset="0"/>
              </a:rPr>
              <a:t>мавзуси</a:t>
            </a:r>
            <a:r>
              <a:rPr lang="ru-RU" b="1"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a:t>
            </a:r>
            <a:r>
              <a:rPr lang="ru-RU" dirty="0" err="1" smtClean="0">
                <a:latin typeface="Times New Roman" panose="02020603050405020304" pitchFamily="18" charset="0"/>
                <a:cs typeface="Times New Roman" panose="02020603050405020304" pitchFamily="18" charset="0"/>
              </a:rPr>
              <a:t>Ме</a:t>
            </a:r>
            <a:r>
              <a:rPr lang="uz-Cyrl-UZ" dirty="0">
                <a:latin typeface="Times New Roman" panose="02020603050405020304" pitchFamily="18" charset="0"/>
                <a:cs typeface="Times New Roman" panose="02020603050405020304" pitchFamily="18" charset="0"/>
              </a:rPr>
              <a:t>ҳ</a:t>
            </a:r>
            <a:r>
              <a:rPr lang="ru-RU" dirty="0" err="1" smtClean="0">
                <a:latin typeface="Times New Roman" panose="02020603050405020304" pitchFamily="18" charset="0"/>
                <a:cs typeface="Times New Roman" panose="02020603050405020304" pitchFamily="18" charset="0"/>
              </a:rPr>
              <a:t>нат</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муҳофазаси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бўйича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қонуности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хужжатларига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киритилган</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ўзгартиришлар</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ва</a:t>
            </a:r>
            <a:r>
              <a:rPr lang="ru-RU" dirty="0" smtClean="0">
                <a:latin typeface="Times New Roman" panose="02020603050405020304" pitchFamily="18" charset="0"/>
                <a:cs typeface="Times New Roman" panose="02020603050405020304" pitchFamily="18" charset="0"/>
              </a:rPr>
              <a:t> санитар-профилактик </a:t>
            </a:r>
            <a:r>
              <a:rPr lang="ru-RU" dirty="0" err="1" smtClean="0">
                <a:latin typeface="Times New Roman" panose="02020603050405020304" pitchFamily="18" charset="0"/>
                <a:cs typeface="Times New Roman" panose="02020603050405020304" pitchFamily="18" charset="0"/>
              </a:rPr>
              <a:t>қоида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меъёрлари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тўғрисида</a:t>
            </a:r>
            <a:r>
              <a:rPr lang="ru-RU" dirty="0" smtClean="0">
                <a:latin typeface="Times New Roman" panose="02020603050405020304" pitchFamily="18" charset="0"/>
                <a:cs typeface="Times New Roman" panose="02020603050405020304" pitchFamily="18" charset="0"/>
              </a:rPr>
              <a:t>”</a:t>
            </a:r>
          </a:p>
          <a:p>
            <a:endParaRPr lang="uz-Cyrl-UZ" i="1" dirty="0" smtClean="0">
              <a:latin typeface="Times New Roman" panose="02020603050405020304" pitchFamily="18" charset="0"/>
              <a:cs typeface="Times New Roman" panose="02020603050405020304" pitchFamily="18" charset="0"/>
            </a:endParaRPr>
          </a:p>
          <a:p>
            <a:pPr algn="just"/>
            <a:r>
              <a:rPr lang="uz-Cyrl-UZ" b="1" i="1" dirty="0" smtClean="0">
                <a:solidFill>
                  <a:srgbClr val="FF0000"/>
                </a:solidFill>
                <a:latin typeface="Times New Roman" panose="02020603050405020304" pitchFamily="18" charset="0"/>
                <a:cs typeface="Times New Roman" panose="02020603050405020304" pitchFamily="18" charset="0"/>
              </a:rPr>
              <a:t>Маърузачилар: </a:t>
            </a:r>
          </a:p>
          <a:p>
            <a:pPr algn="just"/>
            <a:r>
              <a:rPr lang="uz-Cyrl-UZ" dirty="0" smtClean="0">
                <a:latin typeface="Times New Roman" panose="02020603050405020304" pitchFamily="18" charset="0"/>
                <a:cs typeface="Times New Roman" panose="02020603050405020304" pitchFamily="18" charset="0"/>
              </a:rPr>
              <a:t>Овқатланиш гигиенаси лабораторияси мудири, т.ф.н.-Исакова Л.И.</a:t>
            </a:r>
          </a:p>
          <a:p>
            <a:pPr algn="just"/>
            <a:r>
              <a:rPr lang="uz-Cyrl-UZ" dirty="0" smtClean="0">
                <a:latin typeface="Times New Roman" panose="02020603050405020304" pitchFamily="18" charset="0"/>
                <a:cs typeface="Times New Roman" panose="02020603050405020304" pitchFamily="18" charset="0"/>
              </a:rPr>
              <a:t>СГ ва КК </a:t>
            </a:r>
            <a:r>
              <a:rPr lang="uz-Cyrl-UZ" dirty="0">
                <a:latin typeface="Times New Roman" panose="02020603050405020304" pitchFamily="18" charset="0"/>
                <a:cs typeface="Times New Roman" panose="02020603050405020304" pitchFamily="18" charset="0"/>
              </a:rPr>
              <a:t>ИТИ </a:t>
            </a:r>
            <a:r>
              <a:rPr lang="uz-Cyrl-UZ" dirty="0" smtClean="0">
                <a:latin typeface="Times New Roman" panose="02020603050405020304" pitchFamily="18" charset="0"/>
                <a:cs typeface="Times New Roman" panose="02020603050405020304" pitchFamily="18" charset="0"/>
              </a:rPr>
              <a:t>докторанти-Нуруллаев Ё.Э.</a:t>
            </a:r>
            <a:endParaRPr lang="ru-RU" dirty="0" smtClean="0">
              <a:latin typeface="Times New Roman" panose="02020603050405020304" pitchFamily="18" charset="0"/>
              <a:cs typeface="Times New Roman" panose="02020603050405020304" pitchFamily="18" charset="0"/>
            </a:endParaRPr>
          </a:p>
          <a:p>
            <a:endParaRPr lang="ru-RU"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5840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518160"/>
            <a:ext cx="10515600" cy="5658803"/>
          </a:xfrm>
        </p:spPr>
        <p:txBody>
          <a:bodyPr>
            <a:normAutofit fontScale="70000" lnSpcReduction="20000"/>
          </a:bodyPr>
          <a:lstStyle/>
          <a:p>
            <a:pPr algn="just"/>
            <a:r>
              <a:rPr lang="ru-RU" sz="3200" dirty="0" err="1">
                <a:latin typeface="Times New Roman" panose="02020603050405020304" pitchFamily="18" charset="0"/>
                <a:cs typeface="Times New Roman" panose="02020603050405020304" pitchFamily="18" charset="0"/>
              </a:rPr>
              <a:t>иш</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жойларида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меҳнат</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шароитларини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назорат</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қилиш</a:t>
            </a:r>
            <a:r>
              <a:rPr lang="ru-RU" sz="3200" dirty="0">
                <a:latin typeface="Times New Roman" panose="02020603050405020304" pitchFamily="18" charset="0"/>
                <a:cs typeface="Times New Roman" panose="02020603050405020304" pitchFamily="18" charset="0"/>
              </a:rPr>
              <a:t>;</a:t>
            </a:r>
          </a:p>
          <a:p>
            <a:pPr algn="just"/>
            <a:r>
              <a:rPr lang="ru-RU" sz="3200" dirty="0" err="1">
                <a:latin typeface="Times New Roman" panose="02020603050405020304" pitchFamily="18" charset="0"/>
                <a:cs typeface="Times New Roman" panose="02020603050405020304" pitchFamily="18" charset="0"/>
              </a:rPr>
              <a:t>касбий</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хавфни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баҳолаш</a:t>
            </a:r>
            <a:r>
              <a:rPr lang="ru-RU" sz="3200" dirty="0">
                <a:latin typeface="Times New Roman" panose="02020603050405020304" pitchFamily="18" charset="0"/>
                <a:cs typeface="Times New Roman" panose="02020603050405020304" pitchFamily="18" charset="0"/>
              </a:rPr>
              <a:t>;</a:t>
            </a:r>
          </a:p>
          <a:p>
            <a:pPr algn="just"/>
            <a:r>
              <a:rPr lang="ru-RU" sz="3200" dirty="0" err="1">
                <a:latin typeface="Times New Roman" panose="02020603050405020304" pitchFamily="18" charset="0"/>
                <a:cs typeface="Times New Roman" panose="02020603050405020304" pitchFamily="18" charset="0"/>
              </a:rPr>
              <a:t>ходимларни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якка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тартибдаги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жамоавий</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ҳимоя</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воситалари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билан</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таъминлаш</a:t>
            </a:r>
            <a:r>
              <a:rPr lang="ru-RU" sz="3200" dirty="0">
                <a:latin typeface="Times New Roman" panose="02020603050405020304" pitchFamily="18" charset="0"/>
                <a:cs typeface="Times New Roman" panose="02020603050405020304" pitchFamily="18" charset="0"/>
              </a:rPr>
              <a:t>;</a:t>
            </a:r>
          </a:p>
          <a:p>
            <a:pPr algn="just"/>
            <a:r>
              <a:rPr lang="ru-RU" sz="3200" dirty="0" err="1">
                <a:latin typeface="Times New Roman" panose="02020603050405020304" pitchFamily="18" charset="0"/>
                <a:cs typeface="Times New Roman" panose="02020603050405020304" pitchFamily="18" charset="0"/>
              </a:rPr>
              <a:t>меҳнат</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шароитларининг</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ҳолати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тўғрисида</a:t>
            </a:r>
            <a:r>
              <a:rPr lang="ru-RU" sz="3200" dirty="0">
                <a:latin typeface="Times New Roman" panose="02020603050405020304" pitchFamily="18" charset="0"/>
                <a:cs typeface="Times New Roman" panose="02020603050405020304" pitchFamily="18" charset="0"/>
              </a:rPr>
              <a:t> статистика </a:t>
            </a:r>
            <a:r>
              <a:rPr lang="ru-RU" sz="3200" dirty="0" err="1">
                <a:latin typeface="Times New Roman" panose="02020603050405020304" pitchFamily="18" charset="0"/>
                <a:cs typeface="Times New Roman" panose="02020603050405020304" pitchFamily="18" charset="0"/>
              </a:rPr>
              <a:t>ҳисоботини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тайёрлаш</a:t>
            </a:r>
            <a:r>
              <a:rPr lang="ru-RU" sz="3200" dirty="0">
                <a:latin typeface="Times New Roman" panose="02020603050405020304" pitchFamily="18" charset="0"/>
                <a:cs typeface="Times New Roman" panose="02020603050405020304" pitchFamily="18" charset="0"/>
              </a:rPr>
              <a:t>;</a:t>
            </a:r>
          </a:p>
          <a:p>
            <a:pPr algn="just"/>
            <a:r>
              <a:rPr lang="ru-RU" sz="3200" dirty="0" err="1">
                <a:latin typeface="Times New Roman" panose="02020603050405020304" pitchFamily="18" charset="0"/>
                <a:cs typeface="Times New Roman" panose="02020603050405020304" pitchFamily="18" charset="0"/>
              </a:rPr>
              <a:t>меҳнатни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муҳофаза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қилиш</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ишларини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ташкил</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этишнинг</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меҳнатни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муҳофаза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қилиш</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талабларига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мувофиқлигини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тасдиқлаш</a:t>
            </a:r>
            <a:r>
              <a:rPr lang="ru-RU" sz="3200" dirty="0">
                <a:latin typeface="Times New Roman" panose="02020603050405020304" pitchFamily="18" charset="0"/>
                <a:cs typeface="Times New Roman" panose="02020603050405020304" pitchFamily="18" charset="0"/>
              </a:rPr>
              <a:t>;</a:t>
            </a:r>
          </a:p>
          <a:p>
            <a:pPr algn="just"/>
            <a:r>
              <a:rPr lang="ru-RU" sz="3200" dirty="0" err="1">
                <a:latin typeface="Times New Roman" panose="02020603050405020304" pitchFamily="18" charset="0"/>
                <a:cs typeface="Times New Roman" panose="02020603050405020304" pitchFamily="18" charset="0"/>
              </a:rPr>
              <a:t>касб</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касаллигига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шубҳа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туғилганда</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касалликнинг</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касб</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билан</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боғлиқлиги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тўғрисидаги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масалани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ҳал</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этиш</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шунингдек</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касб</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касаллиги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ташҳисини</a:t>
            </a:r>
            <a:r>
              <a:rPr lang="ru-RU" sz="3200" dirty="0">
                <a:latin typeface="Times New Roman" panose="02020603050405020304" pitchFamily="18" charset="0"/>
                <a:cs typeface="Times New Roman" panose="02020603050405020304" pitchFamily="18" charset="0"/>
              </a:rPr>
              <a:t> </a:t>
            </a:r>
            <a:r>
              <a:rPr lang="ru-RU" sz="3200" dirty="0" err="1">
                <a:latin typeface="Times New Roman" panose="02020603050405020304" pitchFamily="18" charset="0"/>
                <a:cs typeface="Times New Roman" panose="02020603050405020304" pitchFamily="18" charset="0"/>
              </a:rPr>
              <a:t>аниқлаш</a:t>
            </a:r>
            <a:r>
              <a:rPr lang="ru-RU" sz="3200" dirty="0" smtClean="0">
                <a:latin typeface="Times New Roman" panose="02020603050405020304" pitchFamily="18" charset="0"/>
                <a:cs typeface="Times New Roman" panose="02020603050405020304" pitchFamily="18" charset="0"/>
              </a:rPr>
              <a:t>;</a:t>
            </a:r>
          </a:p>
          <a:p>
            <a:pPr marL="0" indent="0" algn="just">
              <a:buNone/>
            </a:pPr>
            <a:endParaRPr lang="ru-RU" sz="3200"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контроля за состоянием условий труда на рабочих местах;</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оценки профессионального риска;</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обеспечения работников средствами индивидуальной и коллективной защиты;</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подготовки статистической отчетности о состоянии условий труда;</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подтверждения соответствия организации работ по охране труда требованиям охраны труда;</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решения вопроса о связи заболевания с профессией при подозрении на профессиональное заболевание, а также при установлении диагноза профессионального заболевания;</a:t>
            </a:r>
            <a:endParaRPr kumimoji="0" lang="ru-RU" sz="3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a:endParaRPr lang="ru-RU" dirty="0"/>
          </a:p>
          <a:p>
            <a:pPr algn="just"/>
            <a:endParaRPr lang="ru-RU" dirty="0"/>
          </a:p>
        </p:txBody>
      </p:sp>
    </p:spTree>
    <p:extLst>
      <p:ext uri="{BB962C8B-B14F-4D97-AF65-F5344CB8AC3E}">
        <p14:creationId xmlns:p14="http://schemas.microsoft.com/office/powerpoint/2010/main" val="3001699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65125"/>
            <a:ext cx="10515600" cy="5811838"/>
          </a:xfrm>
        </p:spPr>
        <p:txBody>
          <a:bodyPr>
            <a:normAutofit fontScale="92500" lnSpcReduction="20000"/>
          </a:bodyPr>
          <a:lstStyle/>
          <a:p>
            <a:r>
              <a:rPr lang="ru-RU" dirty="0" err="1" smtClean="0">
                <a:latin typeface="Times New Roman" panose="02020603050405020304" pitchFamily="18" charset="0"/>
                <a:cs typeface="Times New Roman" panose="02020603050405020304" pitchFamily="18" charset="0"/>
              </a:rPr>
              <a:t>ходимлар</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меҳнатининг</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хавфсиз</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шарт-шароитларини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таъминлаш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билан</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боғлиқ</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масалалар</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ва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келишмовчиликларни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кўриб</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чиқиш</a:t>
            </a:r>
            <a:r>
              <a:rPr lang="ru-RU" dirty="0" smtClean="0">
                <a:latin typeface="Times New Roman" panose="02020603050405020304" pitchFamily="18" charset="0"/>
                <a:cs typeface="Times New Roman" panose="02020603050405020304" pitchFamily="18" charset="0"/>
              </a:rPr>
              <a:t>;</a:t>
            </a:r>
          </a:p>
          <a:p>
            <a:r>
              <a:rPr lang="ru-RU" dirty="0" err="1" smtClean="0">
                <a:latin typeface="Times New Roman" panose="02020603050405020304" pitchFamily="18" charset="0"/>
                <a:cs typeface="Times New Roman" panose="02020603050405020304" pitchFamily="18" charset="0"/>
              </a:rPr>
              <a:t>меҳнатни</a:t>
            </a:r>
            <a:r>
              <a:rPr lang="ru-RU" dirty="0" smtClean="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йўриқномалар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a:t>
            </a:r>
            <a:r>
              <a:rPr lang="ru-RU" dirty="0">
                <a:latin typeface="Times New Roman" panose="02020603050405020304" pitchFamily="18" charset="0"/>
                <a:cs typeface="Times New Roman" panose="02020603050405020304" pitchFamily="18" charset="0"/>
              </a:rPr>
              <a:t> санитария-</a:t>
            </a:r>
            <a:r>
              <a:rPr lang="ru-RU" dirty="0" err="1">
                <a:latin typeface="Times New Roman" panose="02020603050405020304" pitchFamily="18" charset="0"/>
                <a:cs typeface="Times New Roman" panose="02020603050405020304" pitchFamily="18" charset="0"/>
              </a:rPr>
              <a:t>маиший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тиббий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таъминлаш</a:t>
            </a:r>
            <a:r>
              <a:rPr lang="ru-RU" dirty="0">
                <a:latin typeface="Times New Roman" panose="02020603050405020304" pitchFamily="18" charset="0"/>
                <a:cs typeface="Times New Roman" panose="02020603050405020304" pitchFamily="18" charset="0"/>
              </a:rPr>
              <a:t>;</a:t>
            </a:r>
          </a:p>
          <a:p>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айрим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тоифалари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чеклашларни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асослаш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лавозимлар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кўрсаткичларни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имтиёзли</a:t>
            </a:r>
            <a:r>
              <a:rPr lang="ru-RU" dirty="0">
                <a:latin typeface="Times New Roman" panose="02020603050405020304" pitchFamily="18" charset="0"/>
                <a:cs typeface="Times New Roman" panose="02020603050405020304" pitchFamily="18" charset="0"/>
              </a:rPr>
              <a:t> пенсия </a:t>
            </a:r>
            <a:r>
              <a:rPr lang="ru-RU" dirty="0" err="1">
                <a:latin typeface="Times New Roman" panose="02020603050405020304" pitchFamily="18" charset="0"/>
                <a:cs typeface="Times New Roman" panose="02020603050405020304" pitchFamily="18" charset="0"/>
              </a:rPr>
              <a:t>таъминоти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тегишли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деб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топиш</a:t>
            </a:r>
            <a:r>
              <a:rPr lang="ru-RU" dirty="0" smtClean="0">
                <a:latin typeface="Times New Roman" panose="02020603050405020304" pitchFamily="18" charset="0"/>
                <a:cs typeface="Times New Roman" panose="02020603050405020304" pitchFamily="18" charset="0"/>
              </a:rPr>
              <a:t>;</a:t>
            </a:r>
          </a:p>
          <a:p>
            <a:endParaRPr lang="ru-RU" sz="1700"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рассмотрения вопросов и разногласий, связанных с обеспечением безопасных условий труда работников;</a:t>
            </a:r>
            <a:endPar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санитарно-бытового и медицинского обеспечения работников в соответствии с требованиями норм, правил и инструкций по охране труда;</a:t>
            </a:r>
            <a:endParaRPr kumimoji="0" lang="ru-RU" b="0" i="0" u="none" strike="noStrike" cap="none" normalizeH="0" baseline="0" dirty="0" smtClean="0">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lvl="0"/>
            <a:r>
              <a:rPr kumimoji="0" lang="ru-RU" b="0" i="0" u="none" strike="noStrike" cap="none" normalizeH="0" baseline="0" dirty="0" smtClean="0">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о</a:t>
            </a:r>
            <a:r>
              <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боснования ограничений труда для отдельных категорий работников, отнесения производства, учреждений, работ, профессии, должностей и показателей к дающим право на льготное пенсионное обеспечение;</a:t>
            </a:r>
            <a:endPar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endParaRPr lang="ru-RU" dirty="0"/>
          </a:p>
          <a:p>
            <a:endParaRPr lang="ru-RU" dirty="0"/>
          </a:p>
        </p:txBody>
      </p:sp>
    </p:spTree>
    <p:extLst>
      <p:ext uri="{BB962C8B-B14F-4D97-AF65-F5344CB8AC3E}">
        <p14:creationId xmlns:p14="http://schemas.microsoft.com/office/powerpoint/2010/main" val="36588227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35280"/>
            <a:ext cx="10515600" cy="5841683"/>
          </a:xfrm>
        </p:spPr>
        <p:txBody>
          <a:bodyPr>
            <a:noAutofit/>
          </a:bodyPr>
          <a:lstStyle/>
          <a:p>
            <a:r>
              <a:rPr lang="ru-RU" sz="2200" dirty="0">
                <a:latin typeface="Times New Roman" panose="02020603050405020304" pitchFamily="18" charset="0"/>
                <a:cs typeface="Times New Roman" panose="02020603050405020304" pitchFamily="18" charset="0"/>
              </a:rPr>
              <a:t>шу </a:t>
            </a:r>
            <a:r>
              <a:rPr lang="ru-RU" sz="2200" dirty="0" err="1">
                <a:latin typeface="Times New Roman" panose="02020603050405020304" pitchFamily="18" charset="0"/>
                <a:cs typeface="Times New Roman" panose="02020603050405020304" pitchFamily="18" charset="0"/>
              </a:rPr>
              <a:t>жумладан</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меҳнатни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муҳофаза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қилиш</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фонди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маблағлари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ҳисобига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корхонада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меҳнат</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шароитлари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муҳофазасини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яхшилаш</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тадбирларини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режалаштириш</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молиялаштириш</a:t>
            </a:r>
            <a:r>
              <a:rPr lang="ru-RU" sz="2200" dirty="0">
                <a:latin typeface="Times New Roman" panose="02020603050405020304" pitchFamily="18" charset="0"/>
                <a:cs typeface="Times New Roman" panose="02020603050405020304" pitchFamily="18" charset="0"/>
              </a:rPr>
              <a:t>;</a:t>
            </a:r>
          </a:p>
          <a:p>
            <a:r>
              <a:rPr lang="ru-RU" sz="2200" dirty="0" err="1">
                <a:latin typeface="Times New Roman" panose="02020603050405020304" pitchFamily="18" charset="0"/>
                <a:cs typeface="Times New Roman" panose="02020603050405020304" pitchFamily="18" charset="0"/>
              </a:rPr>
              <a:t>хизматчилар</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ишчи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касблари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лавозимлари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номларини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Хизматчилар</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ишчи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касблари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асосий</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лавозимлари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классификаторида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ҳамда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хизматчилар</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лавозимлари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ишчи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касбларининг</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тармоқ</a:t>
            </a:r>
            <a:r>
              <a:rPr lang="ru-RU" sz="2200" dirty="0">
                <a:latin typeface="Times New Roman" panose="02020603050405020304" pitchFamily="18" charset="0"/>
                <a:cs typeface="Times New Roman" panose="02020603050405020304" pitchFamily="18" charset="0"/>
              </a:rPr>
              <a:t> тариф-</a:t>
            </a:r>
            <a:r>
              <a:rPr lang="ru-RU" sz="2200" dirty="0" err="1">
                <a:latin typeface="Times New Roman" panose="02020603050405020304" pitchFamily="18" charset="0"/>
                <a:cs typeface="Times New Roman" panose="02020603050405020304" pitchFamily="18" charset="0"/>
              </a:rPr>
              <a:t>малака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маълумотномаларида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кўрсатилган</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номларга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мувофиқлаштириш</a:t>
            </a:r>
            <a:r>
              <a:rPr lang="ru-RU" sz="2200" dirty="0">
                <a:latin typeface="Times New Roman" panose="02020603050405020304" pitchFamily="18" charset="0"/>
                <a:cs typeface="Times New Roman" panose="02020603050405020304" pitchFamily="18" charset="0"/>
              </a:rPr>
              <a:t>;</a:t>
            </a:r>
          </a:p>
          <a:p>
            <a:r>
              <a:rPr lang="ru-RU" sz="2200" dirty="0" err="1">
                <a:latin typeface="Times New Roman" panose="02020603050405020304" pitchFamily="18" charset="0"/>
                <a:cs typeface="Times New Roman" panose="02020603050405020304" pitchFamily="18" charset="0"/>
              </a:rPr>
              <a:t>корхонада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меҳнат</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шароитлари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муҳофазасининг</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ҳолати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тўғрисидаги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ахборотларни</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тўплаш</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ва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қайта</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ишлаш</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учун</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асос</a:t>
            </a:r>
            <a:r>
              <a:rPr lang="ru-RU" sz="2200" dirty="0">
                <a:latin typeface="Times New Roman" panose="02020603050405020304" pitchFamily="18" charset="0"/>
                <a:cs typeface="Times New Roman" panose="02020603050405020304" pitchFamily="18" charset="0"/>
              </a:rPr>
              <a:t> </a:t>
            </a:r>
            <a:r>
              <a:rPr lang="ru-RU" sz="2200" dirty="0" err="1">
                <a:latin typeface="Times New Roman" panose="02020603050405020304" pitchFamily="18" charset="0"/>
                <a:cs typeface="Times New Roman" panose="02020603050405020304" pitchFamily="18" charset="0"/>
              </a:rPr>
              <a:t>ҳисобланади</a:t>
            </a:r>
            <a:r>
              <a:rPr lang="ru-RU" sz="2200" dirty="0" smtClean="0">
                <a:latin typeface="Times New Roman" panose="02020603050405020304" pitchFamily="18" charset="0"/>
                <a:cs typeface="Times New Roman" panose="02020603050405020304" pitchFamily="18" charset="0"/>
              </a:rPr>
              <a:t>.</a:t>
            </a:r>
          </a:p>
          <a:p>
            <a:pPr marL="0" indent="0">
              <a:buNone/>
            </a:pPr>
            <a:endParaRPr lang="ru-RU" sz="1050"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2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планирования и финансирования мероприятий по улучшению условий и охраны труда на предприятии, в том числе за счет средств фонда по охране труда;</a:t>
            </a:r>
            <a:endParaRPr kumimoji="0" lang="ru-RU" sz="2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2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приведения в соответствие наименований должностей служащих и профессий рабочих с наименованиями, указанными в Классификаторе основных должностей служащих и профессий рабочих и отраслевых тарифно-квалификационных справочниках должностей служащих и профессий рабочих;</a:t>
            </a:r>
            <a:endParaRPr kumimoji="0" lang="ru-RU" sz="22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22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сбора и обработки информации о состоянии условий и охраны труда на предприятии.</a:t>
            </a:r>
            <a:endParaRPr lang="ru-RU" sz="2200" dirty="0">
              <a:solidFill>
                <a:schemeClr val="accent1">
                  <a:lumMod val="75000"/>
                </a:schemeClr>
              </a:solidFill>
            </a:endParaRPr>
          </a:p>
        </p:txBody>
      </p:sp>
    </p:spTree>
    <p:extLst>
      <p:ext uri="{BB962C8B-B14F-4D97-AF65-F5344CB8AC3E}">
        <p14:creationId xmlns:p14="http://schemas.microsoft.com/office/powerpoint/2010/main" val="26080739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67640"/>
            <a:ext cx="10515600" cy="6009323"/>
          </a:xfrm>
        </p:spPr>
        <p:txBody>
          <a:bodyPr>
            <a:normAutofit fontScale="47500" lnSpcReduction="20000"/>
          </a:bodyPr>
          <a:lstStyle/>
          <a:p>
            <a:r>
              <a:rPr lang="ru-RU" sz="3400" b="1" dirty="0">
                <a:solidFill>
                  <a:srgbClr val="FF0000"/>
                </a:solidFill>
                <a:latin typeface="Times New Roman" panose="02020603050405020304" pitchFamily="18" charset="0"/>
                <a:cs typeface="Times New Roman" panose="02020603050405020304" pitchFamily="18" charset="0"/>
              </a:rPr>
              <a:t>6. </a:t>
            </a:r>
            <a:r>
              <a:rPr lang="ru-RU" sz="3400" b="1" dirty="0" err="1" smtClean="0">
                <a:solidFill>
                  <a:srgbClr val="FF0000"/>
                </a:solidFill>
                <a:latin typeface="Times New Roman" panose="02020603050405020304" pitchFamily="18" charset="0"/>
                <a:cs typeface="Times New Roman" panose="02020603050405020304" pitchFamily="18" charset="0"/>
              </a:rPr>
              <a:t>Барча</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иш</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ўринлари</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ва</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касблар</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аттестациядан</a:t>
            </a:r>
            <a:r>
              <a:rPr lang="ru-RU" sz="3400" b="1" dirty="0" smtClean="0">
                <a:solidFill>
                  <a:srgbClr val="FF0000"/>
                </a:solidFill>
                <a:latin typeface="Times New Roman" panose="02020603050405020304" pitchFamily="18" charset="0"/>
                <a:cs typeface="Times New Roman" panose="02020603050405020304" pitchFamily="18" charset="0"/>
              </a:rPr>
              <a:t> </a:t>
            </a:r>
            <a:r>
              <a:rPr lang="ru-RU" sz="3400" b="1" dirty="0" err="1" smtClean="0">
                <a:solidFill>
                  <a:srgbClr val="FF0000"/>
                </a:solidFill>
                <a:latin typeface="Times New Roman" panose="02020603050405020304" pitchFamily="18" charset="0"/>
                <a:cs typeface="Times New Roman" panose="02020603050405020304" pitchFamily="18" charset="0"/>
              </a:rPr>
              <a:t>ўтказилади</a:t>
            </a:r>
            <a:r>
              <a:rPr lang="ru-RU" sz="3400" b="1" dirty="0" smtClean="0">
                <a:solidFill>
                  <a:srgbClr val="FF0000"/>
                </a:solidFill>
                <a:latin typeface="Times New Roman" panose="02020603050405020304" pitchFamily="18" charset="0"/>
                <a:cs typeface="Times New Roman" panose="02020603050405020304" pitchFamily="18" charset="0"/>
              </a:rPr>
              <a:t> :</a:t>
            </a:r>
            <a:endParaRPr lang="ru-RU" sz="3400" b="1" dirty="0">
              <a:solidFill>
                <a:srgbClr val="FF0000"/>
              </a:solidFill>
              <a:latin typeface="Times New Roman" panose="02020603050405020304" pitchFamily="18" charset="0"/>
              <a:cs typeface="Times New Roman" panose="02020603050405020304" pitchFamily="18" charset="0"/>
            </a:endParaRPr>
          </a:p>
          <a:p>
            <a:r>
              <a:rPr lang="ru-RU" sz="3400" dirty="0" err="1">
                <a:latin typeface="Times New Roman" panose="02020603050405020304" pitchFamily="18" charset="0"/>
                <a:cs typeface="Times New Roman" panose="02020603050405020304" pitchFamily="18" charset="0"/>
              </a:rPr>
              <a:t>ходимларга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қонун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ҳужжатларида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назарда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тутилган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имтиёзлар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ва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компенсациялар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белгиланадиган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ноқулай</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зарарли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ва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ёки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хавфли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ҳамда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бошқа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алоҳида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меҳнат</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шароитларига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эга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бўлган</a:t>
            </a:r>
            <a:r>
              <a:rPr lang="ru-RU" sz="3400" dirty="0">
                <a:latin typeface="Times New Roman" panose="02020603050405020304" pitchFamily="18" charset="0"/>
                <a:cs typeface="Times New Roman" panose="02020603050405020304" pitchFamily="18" charset="0"/>
              </a:rPr>
              <a:t>;</a:t>
            </a:r>
          </a:p>
          <a:p>
            <a:r>
              <a:rPr lang="ru-RU" sz="3400" dirty="0" err="1">
                <a:latin typeface="Times New Roman" panose="02020603050405020304" pitchFamily="18" charset="0"/>
                <a:cs typeface="Times New Roman" panose="02020603050405020304" pitchFamily="18" charset="0"/>
              </a:rPr>
              <a:t>уларда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ногиронлар</a:t>
            </a:r>
            <a:r>
              <a:rPr lang="ru-RU" sz="3400" dirty="0">
                <a:latin typeface="Times New Roman" panose="02020603050405020304" pitchFamily="18" charset="0"/>
                <a:cs typeface="Times New Roman" panose="02020603050405020304" pitchFamily="18" charset="0"/>
              </a:rPr>
              <a:t> банд </a:t>
            </a:r>
            <a:r>
              <a:rPr lang="ru-RU" sz="3400" dirty="0" err="1">
                <a:latin typeface="Times New Roman" panose="02020603050405020304" pitchFamily="18" charset="0"/>
                <a:cs typeface="Times New Roman" panose="02020603050405020304" pitchFamily="18" charset="0"/>
              </a:rPr>
              <a:t>бўлган</a:t>
            </a:r>
            <a:r>
              <a:rPr lang="ru-RU" sz="3400" dirty="0">
                <a:latin typeface="Times New Roman" panose="02020603050405020304" pitchFamily="18" charset="0"/>
                <a:cs typeface="Times New Roman" panose="02020603050405020304" pitchFamily="18" charset="0"/>
              </a:rPr>
              <a:t>;</a:t>
            </a:r>
          </a:p>
          <a:p>
            <a:r>
              <a:rPr lang="ru-RU" sz="3400" dirty="0" err="1">
                <a:latin typeface="Times New Roman" panose="02020603050405020304" pitchFamily="18" charset="0"/>
                <a:cs typeface="Times New Roman" panose="02020603050405020304" pitchFamily="18" charset="0"/>
              </a:rPr>
              <a:t>имтиёзли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шартларда</a:t>
            </a:r>
            <a:r>
              <a:rPr lang="ru-RU" sz="3400" dirty="0">
                <a:latin typeface="Times New Roman" panose="02020603050405020304" pitchFamily="18" charset="0"/>
                <a:cs typeface="Times New Roman" panose="02020603050405020304" pitchFamily="18" charset="0"/>
              </a:rPr>
              <a:t> пенсия </a:t>
            </a:r>
            <a:r>
              <a:rPr lang="ru-RU" sz="3400" dirty="0" err="1">
                <a:latin typeface="Times New Roman" panose="02020603050405020304" pitchFamily="18" charset="0"/>
                <a:cs typeface="Times New Roman" panose="02020603050405020304" pitchFamily="18" charset="0"/>
              </a:rPr>
              <a:t>олиш</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ҳуқуқини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берадиган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ишлаб</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чиқаришлар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муассасалар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касблар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лавозимлар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ва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кўрсаткичлар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рўйхатларида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кўрсатилган</a:t>
            </a:r>
            <a:r>
              <a:rPr lang="ru-RU" sz="3400" dirty="0">
                <a:latin typeface="Times New Roman" panose="02020603050405020304" pitchFamily="18" charset="0"/>
                <a:cs typeface="Times New Roman" panose="02020603050405020304" pitchFamily="18" charset="0"/>
              </a:rPr>
              <a:t>;</a:t>
            </a:r>
          </a:p>
          <a:p>
            <a:r>
              <a:rPr lang="ru-RU" sz="3400" dirty="0" err="1">
                <a:latin typeface="Times New Roman" panose="02020603050405020304" pitchFamily="18" charset="0"/>
                <a:cs typeface="Times New Roman" panose="02020603050405020304" pitchFamily="18" charset="0"/>
              </a:rPr>
              <a:t>ижтимоий</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ҳимояга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муҳтож</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бўлган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ва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излашда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қийинчиликларга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дуч</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келаётган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шахсларни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жойлаштириш</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учун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захирага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қўйилган</a:t>
            </a:r>
            <a:r>
              <a:rPr lang="ru-RU" sz="3400" dirty="0">
                <a:latin typeface="Times New Roman" panose="02020603050405020304" pitchFamily="18" charset="0"/>
                <a:cs typeface="Times New Roman" panose="02020603050405020304" pitchFamily="18" charset="0"/>
              </a:rPr>
              <a:t>;</a:t>
            </a:r>
          </a:p>
          <a:p>
            <a:r>
              <a:rPr lang="ru-RU" sz="3400" dirty="0" err="1">
                <a:latin typeface="Times New Roman" panose="02020603050405020304" pitchFamily="18" charset="0"/>
                <a:cs typeface="Times New Roman" panose="02020603050405020304" pitchFamily="18" charset="0"/>
              </a:rPr>
              <a:t>хавфли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ишлаб</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чиқариш</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объектларидаги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барча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иш</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ўринлари</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ва</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касблар</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аттестациядан</a:t>
            </a:r>
            <a:r>
              <a:rPr lang="ru-RU" sz="3400" dirty="0">
                <a:latin typeface="Times New Roman" panose="02020603050405020304" pitchFamily="18" charset="0"/>
                <a:cs typeface="Times New Roman" panose="02020603050405020304" pitchFamily="18" charset="0"/>
              </a:rPr>
              <a:t> </a:t>
            </a:r>
            <a:r>
              <a:rPr lang="ru-RU" sz="3400" dirty="0" err="1">
                <a:latin typeface="Times New Roman" panose="02020603050405020304" pitchFamily="18" charset="0"/>
                <a:cs typeface="Times New Roman" panose="02020603050405020304" pitchFamily="18" charset="0"/>
              </a:rPr>
              <a:t>ўтказилиши</a:t>
            </a:r>
            <a:r>
              <a:rPr lang="ru-RU" sz="3400" dirty="0">
                <a:latin typeface="Times New Roman" panose="02020603050405020304" pitchFamily="18" charset="0"/>
                <a:cs typeface="Times New Roman" panose="02020603050405020304" pitchFamily="18" charset="0"/>
              </a:rPr>
              <a:t> </a:t>
            </a:r>
            <a:r>
              <a:rPr lang="ru-RU" sz="3400" dirty="0" err="1" smtClean="0">
                <a:latin typeface="Times New Roman" panose="02020603050405020304" pitchFamily="18" charset="0"/>
                <a:cs typeface="Times New Roman" panose="02020603050405020304" pitchFamily="18" charset="0"/>
              </a:rPr>
              <a:t>керак</a:t>
            </a:r>
            <a:r>
              <a:rPr lang="ru-RU" sz="3400" dirty="0" smtClean="0">
                <a:latin typeface="Times New Roman" panose="02020603050405020304" pitchFamily="18" charset="0"/>
                <a:cs typeface="Times New Roman" panose="02020603050405020304" pitchFamily="18" charset="0"/>
              </a:rPr>
              <a:t>. (</a:t>
            </a:r>
            <a:r>
              <a:rPr lang="ru-RU" sz="3400" b="1" i="1" dirty="0" smtClean="0">
                <a:latin typeface="Times New Roman" panose="02020603050405020304" pitchFamily="18" charset="0"/>
                <a:cs typeface="Times New Roman" panose="02020603050405020304" pitchFamily="18" charset="0"/>
              </a:rPr>
              <a:t>Ушбу </a:t>
            </a:r>
            <a:r>
              <a:rPr lang="ru-RU" sz="3400" b="1" i="1" dirty="0" err="1">
                <a:latin typeface="Times New Roman" panose="02020603050405020304" pitchFamily="18" charset="0"/>
                <a:cs typeface="Times New Roman" panose="02020603050405020304" pitchFamily="18" charset="0"/>
              </a:rPr>
              <a:t>бандда</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кўрсатилмаган</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иш</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ўринларини</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аттестациядан</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ўтказиш</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корхона</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раҳбарининг</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хоҳиши</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бўйича</a:t>
            </a:r>
            <a:r>
              <a:rPr lang="ru-RU" sz="3400" b="1" i="1" dirty="0">
                <a:latin typeface="Times New Roman" panose="02020603050405020304" pitchFamily="18" charset="0"/>
                <a:cs typeface="Times New Roman" panose="02020603050405020304" pitchFamily="18" charset="0"/>
              </a:rPr>
              <a:t> </a:t>
            </a:r>
            <a:r>
              <a:rPr lang="ru-RU" sz="3400" b="1" i="1" dirty="0" err="1">
                <a:latin typeface="Times New Roman" panose="02020603050405020304" pitchFamily="18" charset="0"/>
                <a:cs typeface="Times New Roman" panose="02020603050405020304" pitchFamily="18" charset="0"/>
              </a:rPr>
              <a:t>ўтказилади</a:t>
            </a:r>
            <a:r>
              <a:rPr lang="ru-RU" sz="3400" b="1" i="1" dirty="0" smtClean="0">
                <a:latin typeface="Times New Roman" panose="02020603050405020304" pitchFamily="18" charset="0"/>
                <a:cs typeface="Times New Roman" panose="02020603050405020304" pitchFamily="18" charset="0"/>
              </a:rPr>
              <a:t>.</a:t>
            </a:r>
            <a:r>
              <a:rPr lang="ru-RU" sz="3400" dirty="0" smtClean="0">
                <a:latin typeface="Times New Roman" panose="02020603050405020304" pitchFamily="18" charset="0"/>
                <a:cs typeface="Times New Roman" panose="02020603050405020304" pitchFamily="18" charset="0"/>
              </a:rPr>
              <a:t>)</a:t>
            </a:r>
          </a:p>
          <a:p>
            <a:r>
              <a:rPr lang="uz-Cyrl-UZ" sz="3400" dirty="0">
                <a:solidFill>
                  <a:schemeClr val="accent1">
                    <a:lumMod val="75000"/>
                  </a:schemeClr>
                </a:solidFill>
                <a:latin typeface="Times New Roman" panose="02020603050405020304" pitchFamily="18" charset="0"/>
                <a:cs typeface="Times New Roman" panose="02020603050405020304" pitchFamily="18" charset="0"/>
              </a:rPr>
              <a:t>Идентификация натижаларига кўра зарарли ва хавфли ишлаб чиқариш омиллари манбалари аниқланмаганда иш берувчи томонидан меҳгат шароитларини гигиеник меъёрларга мувофиқлиги тўғрисида декларация хужжатини тузиш</a:t>
            </a:r>
            <a:endParaRPr lang="ru-RU" sz="3400" dirty="0" smtClean="0">
              <a:solidFill>
                <a:schemeClr val="accent1">
                  <a:lumMod val="75000"/>
                </a:schemeClr>
              </a:solidFill>
              <a:latin typeface="Times New Roman" panose="02020603050405020304" pitchFamily="18" charset="0"/>
              <a:cs typeface="Times New Roman" panose="02020603050405020304" pitchFamily="18" charset="0"/>
            </a:endParaRPr>
          </a:p>
          <a:p>
            <a:endParaRPr lang="ru-RU" sz="1300" b="1" dirty="0" smtClean="0">
              <a:solidFill>
                <a:srgbClr val="FF0000"/>
              </a:solidFill>
              <a:latin typeface="Times New Roman" panose="02020603050405020304" pitchFamily="18" charset="0"/>
              <a:cs typeface="Times New Roman" panose="02020603050405020304" pitchFamily="18" charset="0"/>
            </a:endParaRPr>
          </a:p>
          <a:p>
            <a:pPr marL="0" lvl="0" indent="539750" algn="just" fontAlgn="base">
              <a:lnSpc>
                <a:spcPct val="100000"/>
              </a:lnSpc>
              <a:spcBef>
                <a:spcPct val="0"/>
              </a:spcBef>
              <a:spcAft>
                <a:spcPct val="0"/>
              </a:spcAft>
              <a:buNone/>
            </a:pPr>
            <a:r>
              <a:rPr kumimoji="0" lang="ru-RU" sz="3400" b="1" i="0" u="none" strike="noStrike" cap="none" normalizeH="0" baseline="0" dirty="0" smtClean="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6</a:t>
            </a:r>
            <a:r>
              <a:rPr kumimoji="0" lang="ru-RU" sz="3400" b="1" i="0" u="none" strike="noStrike" cap="none" normalizeH="0" baseline="0" dirty="0" smtClean="0" bmk="">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 Аттестации подлежат все рабочие места и профессии:</a:t>
            </a:r>
            <a:endParaRPr kumimoji="0" lang="ru-RU" sz="3400" b="1" i="0" u="none" strike="noStrike" cap="none" normalizeH="0" baseline="0" dirty="0" smtClean="0" bmk="">
              <a:ln>
                <a:noFill/>
              </a:ln>
              <a:solidFill>
                <a:srgbClr val="FF0000"/>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с неблагоприятными, вредными и (или) опасными и иными особыми условиями труда, на которых работникам устанавливаются льготы и компенсации, предусмотренные законодательством;</a:t>
            </a:r>
            <a:endPar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на которых заняты инвалиды;</a:t>
            </a:r>
            <a:endPar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указанные в списках производств, учреждений, работ, профессий, должностей и показателей, дающих право на пенсию на льготных условиях;</a:t>
            </a:r>
            <a:endPar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зарезервированные для трудоустройства лиц, нуждающихся в социальной защите и испытывающих затруднения в поиске работы;</a:t>
            </a:r>
            <a:endPar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на опасных производственных объектах</a:t>
            </a:r>
            <a:r>
              <a:rPr kumimoji="0" lang="ru-RU" sz="3400" b="0" i="0" u="none" strike="noStrike" cap="none" normalizeH="0" baseline="0" dirty="0" smtClean="0" bmk="">
                <a:ln>
                  <a:noFill/>
                </a:ln>
                <a:solidFill>
                  <a:srgbClr val="000000"/>
                </a:solidFill>
                <a:effectLst/>
                <a:latin typeface="Times New Roman" panose="02020603050405020304" pitchFamily="18" charset="0"/>
                <a:ea typeface="Times New Roman" pitchFamily="18" charset="0"/>
                <a:cs typeface="Times New Roman" panose="02020603050405020304" pitchFamily="18" charset="0"/>
              </a:rPr>
              <a:t>.(</a:t>
            </a:r>
            <a:r>
              <a:rPr kumimoji="0" lang="ru-RU" sz="3400" b="1" i="1" u="none" strike="noStrike" cap="none" normalizeH="0" baseline="0" dirty="0" smtClean="0" bmk="">
                <a:ln>
                  <a:noFill/>
                </a:ln>
                <a:solidFill>
                  <a:srgbClr val="000000"/>
                </a:solidFill>
                <a:effectLst/>
                <a:latin typeface="Times New Roman" panose="02020603050405020304" pitchFamily="18" charset="0"/>
                <a:ea typeface="Times New Roman" pitchFamily="18" charset="0"/>
                <a:cs typeface="Times New Roman" panose="02020603050405020304" pitchFamily="18" charset="0"/>
              </a:rPr>
              <a:t>Аттестация рабочих мест, не указанных в настоящем пункте, проводится по усмотрению руководителя предприятия</a:t>
            </a:r>
            <a:r>
              <a:rPr kumimoji="0" lang="ru-RU" sz="3400" b="0" i="0" u="none" strike="noStrike" cap="none" normalizeH="0" baseline="0" dirty="0" smtClean="0" bmk="">
                <a:ln>
                  <a:noFill/>
                </a:ln>
                <a:solidFill>
                  <a:srgbClr val="000000"/>
                </a:solidFill>
                <a:effectLst/>
                <a:latin typeface="Times New Roman" panose="02020603050405020304" pitchFamily="18" charset="0"/>
                <a:ea typeface="Times New Roman" pitchFamily="18" charset="0"/>
                <a:cs typeface="Times New Roman" panose="02020603050405020304" pitchFamily="18" charset="0"/>
              </a:rPr>
              <a:t>)</a:t>
            </a:r>
          </a:p>
          <a:p>
            <a:pPr algn="just" eaLnBrk="0" fontAlgn="base" hangingPunct="0">
              <a:lnSpc>
                <a:spcPct val="100000"/>
              </a:lnSpc>
              <a:spcBef>
                <a:spcPct val="0"/>
              </a:spcBef>
              <a:spcAft>
                <a:spcPct val="0"/>
              </a:spcAft>
            </a:pPr>
            <a:r>
              <a:rPr kumimoji="0" lang="ru-RU" sz="3400"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При определении источников вредных и опасных факторов производства по результатам идентификации работодатель выдает документ-декларацию о соответствии условий труда гигиеническим нормативам</a:t>
            </a:r>
          </a:p>
          <a:p>
            <a:endParaRPr lang="ru-RU" dirty="0" smtClean="0"/>
          </a:p>
          <a:p>
            <a:endParaRPr lang="ru-RU" dirty="0"/>
          </a:p>
          <a:p>
            <a:endParaRPr lang="ru-RU" dirty="0"/>
          </a:p>
        </p:txBody>
      </p:sp>
    </p:spTree>
    <p:extLst>
      <p:ext uri="{BB962C8B-B14F-4D97-AF65-F5344CB8AC3E}">
        <p14:creationId xmlns:p14="http://schemas.microsoft.com/office/powerpoint/2010/main" val="20236536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96240"/>
            <a:ext cx="10515600" cy="5780723"/>
          </a:xfrm>
        </p:spPr>
        <p:txBody>
          <a:bodyPr>
            <a:normAutofit fontScale="85000" lnSpcReduction="20000"/>
          </a:bodyPr>
          <a:lstStyle/>
          <a:p>
            <a:pPr marL="0" indent="0" algn="just">
              <a:buNone/>
            </a:pPr>
            <a:r>
              <a:rPr lang="ru-RU" b="1" dirty="0" smtClean="0">
                <a:solidFill>
                  <a:srgbClr val="FF0000"/>
                </a:solidFill>
                <a:latin typeface="Times New Roman" panose="02020603050405020304" pitchFamily="18" charset="0"/>
                <a:cs typeface="Times New Roman" panose="02020603050405020304" pitchFamily="18" charset="0"/>
              </a:rPr>
              <a:t>8</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Аттестацияни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ўтказиш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даврийлигини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корхонанинг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ўзи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белгилайди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бироқ</a:t>
            </a:r>
            <a:r>
              <a:rPr lang="ru-RU" b="1" dirty="0">
                <a:solidFill>
                  <a:srgbClr val="FF0000"/>
                </a:solidFill>
                <a:latin typeface="Times New Roman" panose="02020603050405020304" pitchFamily="18" charset="0"/>
                <a:cs typeface="Times New Roman" panose="02020603050405020304" pitchFamily="18" charset="0"/>
              </a:rPr>
              <a:t> у </a:t>
            </a:r>
            <a:r>
              <a:rPr lang="ru-RU" b="1" dirty="0" err="1">
                <a:solidFill>
                  <a:srgbClr val="FF0000"/>
                </a:solidFill>
                <a:latin typeface="Times New Roman" panose="02020603050405020304" pitchFamily="18" charset="0"/>
                <a:cs typeface="Times New Roman" panose="02020603050405020304" pitchFamily="18" charset="0"/>
              </a:rPr>
              <a:t>ҳар</a:t>
            </a:r>
            <a:r>
              <a:rPr lang="ru-RU" b="1" dirty="0">
                <a:solidFill>
                  <a:srgbClr val="FF0000"/>
                </a:solidFill>
                <a:latin typeface="Times New Roman" panose="02020603050405020304" pitchFamily="18" charset="0"/>
                <a:cs typeface="Times New Roman" panose="02020603050405020304" pitchFamily="18" charset="0"/>
              </a:rPr>
              <a:t> </a:t>
            </a:r>
            <a:r>
              <a:rPr lang="ru-RU" b="1" i="1" dirty="0">
                <a:solidFill>
                  <a:srgbClr val="FF0000"/>
                </a:solidFill>
                <a:latin typeface="Times New Roman" panose="02020603050405020304" pitchFamily="18" charset="0"/>
                <a:cs typeface="Times New Roman" panose="02020603050405020304" pitchFamily="18" charset="0"/>
              </a:rPr>
              <a:t>5 </a:t>
            </a:r>
            <a:r>
              <a:rPr lang="ru-RU" b="1" i="1" dirty="0" err="1">
                <a:solidFill>
                  <a:srgbClr val="FF0000"/>
                </a:solidFill>
                <a:latin typeface="Times New Roman" panose="02020603050405020304" pitchFamily="18" charset="0"/>
                <a:cs typeface="Times New Roman" panose="02020603050405020304" pitchFamily="18" charset="0"/>
              </a:rPr>
              <a:t>йилда</a:t>
            </a:r>
            <a:r>
              <a:rPr lang="ru-RU" b="1" i="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камида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бир</a:t>
            </a:r>
            <a:r>
              <a:rPr lang="ru-RU" b="1" dirty="0">
                <a:solidFill>
                  <a:srgbClr val="FF0000"/>
                </a:solidFill>
                <a:latin typeface="Times New Roman" panose="02020603050405020304" pitchFamily="18" charset="0"/>
                <a:cs typeface="Times New Roman" panose="02020603050405020304" pitchFamily="18" charset="0"/>
              </a:rPr>
              <a:t> марта </a:t>
            </a:r>
            <a:r>
              <a:rPr lang="ru-RU" b="1" dirty="0" err="1">
                <a:solidFill>
                  <a:srgbClr val="FF0000"/>
                </a:solidFill>
                <a:latin typeface="Times New Roman" panose="02020603050405020304" pitchFamily="18" charset="0"/>
                <a:cs typeface="Times New Roman" panose="02020603050405020304" pitchFamily="18" charset="0"/>
              </a:rPr>
              <a:t>ўтказилади</a:t>
            </a:r>
            <a:r>
              <a:rPr lang="ru-RU" b="1" dirty="0">
                <a:solidFill>
                  <a:srgbClr val="FF0000"/>
                </a:solidFill>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Аттестациянинг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вақтида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юзасидан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масъулият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корхона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юкланади</a:t>
            </a:r>
            <a:r>
              <a:rPr lang="ru-RU" dirty="0" smtClean="0">
                <a:latin typeface="Times New Roman" panose="02020603050405020304" pitchFamily="18" charset="0"/>
                <a:cs typeface="Times New Roman" panose="02020603050405020304" pitchFamily="18" charset="0"/>
              </a:rPr>
              <a:t>. </a:t>
            </a:r>
          </a:p>
          <a:p>
            <a:pPr marL="0" indent="0" algn="just">
              <a:buNone/>
            </a:pPr>
            <a:r>
              <a:rPr lang="ru-RU" b="1" dirty="0" smtClean="0">
                <a:solidFill>
                  <a:srgbClr val="FF0000"/>
                </a:solidFill>
                <a:latin typeface="Times New Roman" pitchFamily="18" charset="0"/>
                <a:cs typeface="Times New Roman" pitchFamily="18" charset="0"/>
              </a:rPr>
              <a:t>8. Периодичность проведения аттестации устанавливается самим предприятием, но не реже одного раза в 5 лет. </a:t>
            </a:r>
          </a:p>
          <a:p>
            <a:pPr algn="just"/>
            <a:r>
              <a:rPr lang="ru-RU" dirty="0" smtClean="0">
                <a:solidFill>
                  <a:schemeClr val="accent1">
                    <a:lumMod val="75000"/>
                  </a:schemeClr>
                </a:solidFill>
                <a:latin typeface="Times New Roman" pitchFamily="18" charset="0"/>
                <a:cs typeface="Times New Roman" pitchFamily="18" charset="0"/>
              </a:rPr>
              <a:t>Ответственность за своевременное проведение аттестации возлагается на руководителя предприятия.</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a:buNone/>
            </a:pPr>
            <a:r>
              <a:rPr lang="ru-RU" b="1" dirty="0">
                <a:solidFill>
                  <a:srgbClr val="FF0000"/>
                </a:solidFill>
                <a:latin typeface="Times New Roman" panose="02020603050405020304" pitchFamily="18" charset="0"/>
                <a:cs typeface="Times New Roman" panose="02020603050405020304" pitchFamily="18" charset="0"/>
              </a:rPr>
              <a:t>9. Аттестация </a:t>
            </a:r>
            <a:r>
              <a:rPr lang="ru-RU" b="1" dirty="0" err="1">
                <a:solidFill>
                  <a:srgbClr val="FF0000"/>
                </a:solidFill>
                <a:latin typeface="Times New Roman" panose="02020603050405020304" pitchFamily="18" charset="0"/>
                <a:cs typeface="Times New Roman" panose="02020603050405020304" pitchFamily="18" charset="0"/>
              </a:rPr>
              <a:t>материаллари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қатъий</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ҳисобот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бериладиган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материаллар</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ҳисобланади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50 </a:t>
            </a:r>
            <a:r>
              <a:rPr lang="ru-RU" b="1" dirty="0" err="1">
                <a:solidFill>
                  <a:srgbClr val="FF0000"/>
                </a:solidFill>
                <a:latin typeface="Times New Roman" panose="02020603050405020304" pitchFamily="18" charset="0"/>
                <a:cs typeface="Times New Roman" panose="02020603050405020304" pitchFamily="18" charset="0"/>
              </a:rPr>
              <a:t>йил</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сақланади</a:t>
            </a:r>
            <a:r>
              <a:rPr lang="ru-RU" b="1" dirty="0">
                <a:solidFill>
                  <a:srgbClr val="FF0000"/>
                </a:solidFill>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Қайта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этишда</a:t>
            </a:r>
            <a:r>
              <a:rPr lang="ru-RU" dirty="0">
                <a:latin typeface="Times New Roman" panose="02020603050405020304" pitchFamily="18" charset="0"/>
                <a:cs typeface="Times New Roman" panose="02020603050405020304" pitchFamily="18" charset="0"/>
              </a:rPr>
              <a:t> аттестация </a:t>
            </a:r>
            <a:r>
              <a:rPr lang="ru-RU" dirty="0" err="1">
                <a:latin typeface="Times New Roman" panose="02020603050405020304" pitchFamily="18" charset="0"/>
                <a:cs typeface="Times New Roman" panose="02020603050405020304" pitchFamily="18" charset="0"/>
              </a:rPr>
              <a:t>материаллари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ҳажмда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қайта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этилаётган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корхонанинг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меросхўрига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тугатилган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эса</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архивига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берилади</a:t>
            </a:r>
            <a:r>
              <a:rPr lang="ru-RU" dirty="0" smtClean="0">
                <a:latin typeface="Times New Roman" panose="02020603050405020304" pitchFamily="18" charset="0"/>
                <a:cs typeface="Times New Roman" panose="02020603050405020304" pitchFamily="18" charset="0"/>
              </a:rPr>
              <a:t>.</a:t>
            </a:r>
          </a:p>
          <a:p>
            <a:pPr marL="0" indent="0" algn="just">
              <a:buNone/>
            </a:pPr>
            <a:r>
              <a:rPr lang="ru-RU" b="1" dirty="0" smtClean="0">
                <a:solidFill>
                  <a:srgbClr val="FF0000"/>
                </a:solidFill>
                <a:latin typeface="Times New Roman" panose="02020603050405020304" pitchFamily="18" charset="0"/>
                <a:cs typeface="Times New Roman" panose="02020603050405020304" pitchFamily="18" charset="0"/>
              </a:rPr>
              <a:t>9</a:t>
            </a:r>
            <a:r>
              <a:rPr lang="ru-RU" b="1" dirty="0">
                <a:solidFill>
                  <a:srgbClr val="FF0000"/>
                </a:solidFill>
                <a:latin typeface="Times New Roman" panose="02020603050405020304" pitchFamily="18" charset="0"/>
                <a:cs typeface="Times New Roman" panose="02020603050405020304" pitchFamily="18" charset="0"/>
              </a:rPr>
              <a:t>. Материалы аттестации являются материалами строгой отчетности и подлежат хранению 50 лет.</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При реорганизации материалы аттестации в полном объеме подлежат передаче правопреемнику реорганизуемого предприятия, в случае ликвидации — в государственный архив в установленном порядке.</a:t>
            </a:r>
          </a:p>
          <a:p>
            <a:endParaRPr lang="ru-RU" dirty="0"/>
          </a:p>
          <a:p>
            <a:endParaRPr lang="ru-RU" dirty="0" smtClean="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3641345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43840"/>
            <a:ext cx="10957560" cy="6324600"/>
          </a:xfrm>
        </p:spPr>
        <p:txBody>
          <a:bodyPr>
            <a:noAutofit/>
          </a:bodyPr>
          <a:lstStyle/>
          <a:p>
            <a:pPr marL="0" indent="0" algn="just">
              <a:buNone/>
            </a:pPr>
            <a:r>
              <a:rPr lang="ru-RU" sz="2250" b="1" dirty="0">
                <a:solidFill>
                  <a:srgbClr val="FF0000"/>
                </a:solidFill>
                <a:latin typeface="Times New Roman" panose="02020603050405020304" pitchFamily="18" charset="0"/>
                <a:cs typeface="Times New Roman" panose="02020603050405020304" pitchFamily="18" charset="0"/>
              </a:rPr>
              <a:t>11. </a:t>
            </a:r>
            <a:r>
              <a:rPr lang="ru-RU" sz="2250" b="1" dirty="0" err="1">
                <a:solidFill>
                  <a:srgbClr val="FF0000"/>
                </a:solidFill>
                <a:latin typeface="Times New Roman" panose="02020603050405020304" pitchFamily="18" charset="0"/>
                <a:cs typeface="Times New Roman" panose="02020603050405020304" pitchFamily="18" charset="0"/>
              </a:rPr>
              <a:t>Аттестациядан</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ўтказувчи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ташкилот</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меҳнат</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шароитлари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ва</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асбоб-ускуналарнинг</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жароҳатлаш</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хавфлилиги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юзасидан</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иш</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ўринларини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аттестациядан</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ўтказиш</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соҳасидаги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фаолиятни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амалга</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ошириш</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учун</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қуйидаги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талабларга</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жавоб</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бериши</a:t>
            </a:r>
            <a:r>
              <a:rPr lang="ru-RU" sz="2250" b="1" dirty="0">
                <a:solidFill>
                  <a:srgbClr val="FF0000"/>
                </a:solidFill>
                <a:latin typeface="Times New Roman" panose="02020603050405020304" pitchFamily="18" charset="0"/>
                <a:cs typeface="Times New Roman" panose="02020603050405020304" pitchFamily="18" charset="0"/>
              </a:rPr>
              <a:t> </a:t>
            </a:r>
            <a:r>
              <a:rPr lang="ru-RU" sz="2250" b="1" dirty="0" err="1">
                <a:solidFill>
                  <a:srgbClr val="FF0000"/>
                </a:solidFill>
                <a:latin typeface="Times New Roman" panose="02020603050405020304" pitchFamily="18" charset="0"/>
                <a:cs typeface="Times New Roman" panose="02020603050405020304" pitchFamily="18" charset="0"/>
              </a:rPr>
              <a:t>керак</a:t>
            </a:r>
            <a:r>
              <a:rPr lang="ru-RU" sz="2250" b="1" dirty="0">
                <a:solidFill>
                  <a:srgbClr val="FF0000"/>
                </a:solidFill>
                <a:latin typeface="Times New Roman" panose="02020603050405020304" pitchFamily="18" charset="0"/>
                <a:cs typeface="Times New Roman" panose="02020603050405020304" pitchFamily="18" charset="0"/>
              </a:rPr>
              <a:t>:</a:t>
            </a:r>
          </a:p>
          <a:p>
            <a:pPr algn="just"/>
            <a:r>
              <a:rPr lang="ru-RU" sz="2250" dirty="0">
                <a:latin typeface="Times New Roman" panose="02020603050405020304" pitchFamily="18" charset="0"/>
                <a:cs typeface="Times New Roman" panose="02020603050405020304" pitchFamily="18" charset="0"/>
              </a:rPr>
              <a:t>«</a:t>
            </a:r>
            <a:r>
              <a:rPr lang="ru-RU" sz="2250" dirty="0" err="1">
                <a:latin typeface="Times New Roman" panose="02020603050405020304" pitchFamily="18" charset="0"/>
                <a:cs typeface="Times New Roman" panose="02020603050405020304" pitchFamily="18" charset="0"/>
              </a:rPr>
              <a:t>Меҳнатни</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муҳофаза</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қилиш</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тўғрисида»ги</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Ўзбекистон</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Республикаси</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hlinkClick r:id="rId2"/>
              </a:rPr>
              <a:t>Қонунига</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ушбу</a:t>
            </a:r>
            <a:r>
              <a:rPr lang="ru-RU" sz="2250" dirty="0">
                <a:latin typeface="Times New Roman" panose="02020603050405020304" pitchFamily="18" charset="0"/>
                <a:cs typeface="Times New Roman" panose="02020603050405020304" pitchFamily="18" charset="0"/>
              </a:rPr>
              <a:t> Низом </a:t>
            </a:r>
            <a:r>
              <a:rPr lang="ru-RU" sz="2250" dirty="0" err="1">
                <a:latin typeface="Times New Roman" panose="02020603050405020304" pitchFamily="18" charset="0"/>
                <a:cs typeface="Times New Roman" panose="02020603050405020304" pitchFamily="18" charset="0"/>
              </a:rPr>
              <a:t>ва</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бошқа</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қонун</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ҳужжатлари</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талабларига</a:t>
            </a:r>
            <a:r>
              <a:rPr lang="ru-RU" sz="2250" dirty="0">
                <a:latin typeface="Times New Roman" panose="02020603050405020304" pitchFamily="18" charset="0"/>
                <a:cs typeface="Times New Roman" panose="02020603050405020304" pitchFamily="18" charset="0"/>
              </a:rPr>
              <a:t> </a:t>
            </a:r>
            <a:r>
              <a:rPr lang="ru-RU" sz="2250" dirty="0" err="1">
                <a:latin typeface="Times New Roman" panose="02020603050405020304" pitchFamily="18" charset="0"/>
                <a:cs typeface="Times New Roman" panose="02020603050405020304" pitchFamily="18" charset="0"/>
              </a:rPr>
              <a:t>риоя</a:t>
            </a:r>
            <a:r>
              <a:rPr lang="ru-RU" sz="2250" dirty="0">
                <a:latin typeface="Times New Roman" panose="02020603050405020304" pitchFamily="18" charset="0"/>
                <a:cs typeface="Times New Roman" panose="02020603050405020304" pitchFamily="18" charset="0"/>
              </a:rPr>
              <a:t> </a:t>
            </a:r>
            <a:r>
              <a:rPr lang="ru-RU" sz="2250" dirty="0" err="1" smtClean="0">
                <a:latin typeface="Times New Roman" panose="02020603050405020304" pitchFamily="18" charset="0"/>
                <a:cs typeface="Times New Roman" panose="02020603050405020304" pitchFamily="18" charset="0"/>
              </a:rPr>
              <a:t>қилиш</a:t>
            </a:r>
            <a:r>
              <a:rPr lang="ru-RU" sz="2250" dirty="0" smtClean="0">
                <a:latin typeface="Times New Roman" panose="02020603050405020304" pitchFamily="18" charset="0"/>
                <a:cs typeface="Times New Roman" panose="02020603050405020304" pitchFamily="18" charset="0"/>
              </a:rPr>
              <a:t>;</a:t>
            </a:r>
          </a:p>
          <a:p>
            <a:pPr algn="just"/>
            <a:r>
              <a:rPr lang="uz-Cyrl-UZ" sz="2250" dirty="0">
                <a:solidFill>
                  <a:schemeClr val="accent1">
                    <a:lumMod val="75000"/>
                  </a:schemeClr>
                </a:solidFill>
                <a:latin typeface="Times New Roman" panose="02020603050405020304" pitchFamily="18" charset="0"/>
                <a:cs typeface="Times New Roman" panose="02020603050405020304" pitchFamily="18" charset="0"/>
              </a:rPr>
              <a:t>штатда меҳнат шароитлари махсус баҳолашдан ўтказиш бўйича меҳнат мухофазаси мутахассиснинг малака сертификатига эга уч нафар ва меҳнат гигиенаси мутахассислиги малака тоифаси бўлган ҳамда фаолиятни фақат ушбу махсус баҳолашни ўтказувчи ташкилотда амалга оширувчи ходимларга эга бўлиш;</a:t>
            </a:r>
            <a:endParaRPr lang="ru-RU" sz="225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a:buNone/>
            </a:pPr>
            <a:r>
              <a:rPr kumimoji="0" lang="ru-RU" sz="225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1</a:t>
            </a:r>
            <a:r>
              <a:rPr kumimoji="0" lang="ru-RU" sz="225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1. Аттестующая организация для осуществления деятельности в области аттестации рабочих мест по условиям труда и </a:t>
            </a:r>
            <a:r>
              <a:rPr kumimoji="0" lang="ru-RU" sz="2250" b="1" i="0" u="none" strike="noStrike" cap="none" normalizeH="0" baseline="0" dirty="0" err="1" smtClean="0" bmk="">
                <a:ln>
                  <a:noFill/>
                </a:ln>
                <a:solidFill>
                  <a:srgbClr val="FF0000"/>
                </a:solidFill>
                <a:effectLst/>
                <a:latin typeface="Times New Roman" pitchFamily="18" charset="0"/>
                <a:ea typeface="Times New Roman" pitchFamily="18" charset="0"/>
                <a:cs typeface="Times New Roman" pitchFamily="18" charset="0"/>
              </a:rPr>
              <a:t>травмоопасности</a:t>
            </a:r>
            <a:r>
              <a:rPr kumimoji="0" lang="ru-RU" sz="225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оборудования должна отвечать следующим требованиям:</a:t>
            </a:r>
            <a:endParaRPr kumimoji="0" lang="ru-RU" sz="2250" b="1" i="0" u="none" strike="noStrike" cap="none" normalizeH="0" baseline="0" dirty="0" smtClean="0" bmk="">
              <a:ln>
                <a:noFill/>
              </a:ln>
              <a:solidFill>
                <a:srgbClr val="FF0000"/>
              </a:solidFill>
              <a:effectLst/>
              <a:latin typeface="Times New Roman" pitchFamily="18" charset="0"/>
              <a:cs typeface="Times New Roman" pitchFamily="18" charset="0"/>
            </a:endParaRPr>
          </a:p>
          <a:p>
            <a:pPr algn="just" eaLnBrk="0" fontAlgn="base" hangingPunct="0">
              <a:lnSpc>
                <a:spcPct val="100000"/>
              </a:lnSpc>
              <a:spcBef>
                <a:spcPct val="0"/>
              </a:spcBef>
              <a:spcAft>
                <a:spcPct val="0"/>
              </a:spcAft>
            </a:pPr>
            <a:r>
              <a:rPr kumimoji="0" lang="ru-RU" sz="2250"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соблюдать </a:t>
            </a:r>
            <a:r>
              <a:rPr kumimoji="0" lang="ru-RU" sz="2250" b="0" i="0" u="none" strike="noStrike" cap="none" normalizeH="0" baseline="0" dirty="0" smtClean="0" bmk="">
                <a:ln>
                  <a:noFill/>
                </a:ln>
                <a:solidFill>
                  <a:srgbClr val="008080"/>
                </a:solidFill>
                <a:effectLst/>
                <a:latin typeface="Times New Roman" pitchFamily="18" charset="0"/>
                <a:ea typeface="Times New Roman" pitchFamily="18" charset="0"/>
                <a:cs typeface="Times New Roman" pitchFamily="18" charset="0"/>
                <a:hlinkClick r:id="rId3"/>
              </a:rPr>
              <a:t>Закон</a:t>
            </a:r>
            <a:r>
              <a:rPr kumimoji="0" lang="ru-RU" sz="2250"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 Республики Узбекистан «Об охране труда», требования настоящего Положения и иных актов законодательства;</a:t>
            </a:r>
          </a:p>
          <a:p>
            <a:pPr algn="just" eaLnBrk="0" fontAlgn="base" hangingPunct="0">
              <a:lnSpc>
                <a:spcPct val="100000"/>
              </a:lnSpc>
              <a:spcBef>
                <a:spcPct val="0"/>
              </a:spcBef>
              <a:spcAft>
                <a:spcPct val="0"/>
              </a:spcAft>
            </a:pPr>
            <a:r>
              <a:rPr kumimoji="0" lang="ru-RU" sz="2250" b="0" i="0" u="none" strike="noStrike" cap="none" normalizeH="0" baseline="0" dirty="0" smtClean="0" bmk="">
                <a:ln>
                  <a:noFill/>
                </a:ln>
                <a:solidFill>
                  <a:schemeClr val="accent1">
                    <a:lumMod val="75000"/>
                  </a:schemeClr>
                </a:solidFill>
                <a:effectLst/>
                <a:latin typeface="Times New Roman" pitchFamily="18" charset="0"/>
                <a:cs typeface="Times New Roman" pitchFamily="18" charset="0"/>
              </a:rPr>
              <a:t>охрана труда для специальной оценки условий труда в штате три лица, имеющие квалификационный аттестат специалиста и квалификационную категорию по специальности Гигиена труда и имеющие работников, осуществляющих деятельность только в организации, проводящей данную специальную оценку;</a:t>
            </a:r>
          </a:p>
          <a:p>
            <a:pPr algn="just"/>
            <a:endParaRPr lang="ru-RU" sz="2250" dirty="0"/>
          </a:p>
        </p:txBody>
      </p:sp>
    </p:spTree>
    <p:extLst>
      <p:ext uri="{BB962C8B-B14F-4D97-AF65-F5344CB8AC3E}">
        <p14:creationId xmlns:p14="http://schemas.microsoft.com/office/powerpoint/2010/main" val="32521187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28600"/>
            <a:ext cx="10515600" cy="5948363"/>
          </a:xfrm>
        </p:spPr>
        <p:txBody>
          <a:bodyPr>
            <a:normAutofit fontScale="85000" lnSpcReduction="20000"/>
          </a:bodyPr>
          <a:lstStyle/>
          <a:p>
            <a:pPr marL="0" indent="0" algn="just">
              <a:lnSpc>
                <a:spcPct val="120000"/>
              </a:lnSpc>
              <a:spcBef>
                <a:spcPts val="0"/>
              </a:spcBef>
              <a:buNone/>
            </a:pPr>
            <a:r>
              <a:rPr lang="ru-RU" b="1" dirty="0">
                <a:solidFill>
                  <a:srgbClr val="FF0000"/>
                </a:solidFill>
                <a:latin typeface="Times New Roman" panose="02020603050405020304" pitchFamily="18" charset="0"/>
                <a:cs typeface="Times New Roman" panose="02020603050405020304" pitchFamily="18" charset="0"/>
              </a:rPr>
              <a:t>12. Аттестация </a:t>
            </a:r>
            <a:r>
              <a:rPr lang="ru-RU" b="1" dirty="0" err="1">
                <a:solidFill>
                  <a:srgbClr val="FF0000"/>
                </a:solidFill>
                <a:latin typeface="Times New Roman" panose="02020603050405020304" pitchFamily="18" charset="0"/>
                <a:cs typeface="Times New Roman" panose="02020603050405020304" pitchFamily="18" charset="0"/>
              </a:rPr>
              <a:t>ўтказувчи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ташкилот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ўринларида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аттестациядан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ўтказилаётган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корхонага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нисбатан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мустақил</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шахс</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бўлиши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керак</a:t>
            </a:r>
            <a:r>
              <a:rPr lang="ru-RU" b="1" dirty="0">
                <a:solidFill>
                  <a:srgbClr val="FF0000"/>
                </a:solidFill>
                <a:latin typeface="Times New Roman" panose="02020603050405020304" pitchFamily="18" charset="0"/>
                <a:cs typeface="Times New Roman" panose="02020603050405020304" pitchFamily="18" charset="0"/>
              </a:rPr>
              <a:t>.</a:t>
            </a:r>
          </a:p>
          <a:p>
            <a:pPr marL="0" indent="274638" algn="just">
              <a:lnSpc>
                <a:spcPct val="120000"/>
              </a:lnSpc>
              <a:spcBef>
                <a:spcPts val="0"/>
              </a:spcBef>
            </a:pPr>
            <a:r>
              <a:rPr lang="ru-RU" dirty="0" err="1">
                <a:latin typeface="Times New Roman" panose="02020603050405020304" pitchFamily="18" charset="0"/>
                <a:cs typeface="Times New Roman" panose="02020603050405020304" pitchFamily="18" charset="0"/>
              </a:rPr>
              <a:t>Корхона</a:t>
            </a:r>
            <a:r>
              <a:rPr lang="ru-RU" dirty="0">
                <a:latin typeface="Times New Roman" panose="02020603050405020304" pitchFamily="18" charset="0"/>
                <a:cs typeface="Times New Roman" panose="02020603050405020304" pitchFamily="18" charset="0"/>
              </a:rPr>
              <a:t> аттестация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нечта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аттестациядан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жалб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ҳақлидир</a:t>
            </a:r>
            <a:r>
              <a:rPr lang="ru-RU" dirty="0">
                <a:latin typeface="Times New Roman" panose="02020603050405020304" pitchFamily="18" charset="0"/>
                <a:cs typeface="Times New Roman" panose="02020603050405020304" pitchFamily="18" charset="0"/>
              </a:rPr>
              <a:t>. Бунда аттестация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аттестациядан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ўртасида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аттестациядан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керак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ўринлари</a:t>
            </a:r>
            <a:r>
              <a:rPr lang="ru-RU" dirty="0">
                <a:latin typeface="Times New Roman" panose="02020603050405020304" pitchFamily="18" charset="0"/>
                <a:cs typeface="Times New Roman" panose="02020603050405020304" pitchFamily="18" charset="0"/>
              </a:rPr>
              <a:t> сони,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ўринларида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бажариладиган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турлари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тақсимланиши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marL="0" indent="0" algn="just">
              <a:lnSpc>
                <a:spcPct val="120000"/>
              </a:lnSpc>
              <a:spcBef>
                <a:spcPts val="0"/>
              </a:spcBef>
              <a:buNone/>
            </a:pPr>
            <a:endParaRPr lang="ru-RU" dirty="0" smtClean="0">
              <a:latin typeface="Times New Roman" panose="02020603050405020304" pitchFamily="18" charset="0"/>
              <a:cs typeface="Times New Roman" panose="02020603050405020304" pitchFamily="18" charset="0"/>
            </a:endParaRPr>
          </a:p>
          <a:p>
            <a:pPr marL="0" lvl="0" indent="0" algn="just" fontAlgn="base">
              <a:lnSpc>
                <a:spcPct val="120000"/>
              </a:lnSpc>
              <a:spcBef>
                <a:spcPts val="0"/>
              </a:spcBef>
              <a:buNone/>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1</a:t>
            </a:r>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2. Аттестующая организация должна быть независимым лицом по отношению к предприятию, на рабочих местах которой данной аттестующей организацией проводится аттестация.</a:t>
            </a:r>
            <a:endParaRPr kumimoji="0" lang="ru-RU" b="1" i="0" u="none" strike="noStrike" cap="none" normalizeH="0" baseline="0" dirty="0" smtClean="0" bmk="">
              <a:ln>
                <a:noFill/>
              </a:ln>
              <a:solidFill>
                <a:srgbClr val="FF0000"/>
              </a:solidFill>
              <a:effectLst/>
              <a:latin typeface="Times New Roman" pitchFamily="18" charset="0"/>
              <a:cs typeface="Times New Roman" pitchFamily="18" charset="0"/>
            </a:endParaRPr>
          </a:p>
          <a:p>
            <a:pPr marL="0" indent="274638" algn="just" eaLnBrk="0" fontAlgn="base" hangingPunct="0">
              <a:lnSpc>
                <a:spcPct val="120000"/>
              </a:lnSpc>
              <a:spcBef>
                <a:spcPts val="0"/>
              </a:spcBef>
            </a:pPr>
            <a:r>
              <a:rPr kumimoji="0" lang="ru-RU"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Предприятие вправе привлечь для выполнения работ по аттестации несколько аттестующих организаций. При этом между аттестующими организациями работа по аттестации может быть распределена как по количеству рабочих мест, подлежащих аттестации, так и по видам работ, выполняемых на данных рабочих местах.</a:t>
            </a:r>
            <a:endParaRPr kumimoji="0" lang="ru-RU" b="0" i="0" u="none" strike="noStrike" cap="none" normalizeH="0" baseline="0" dirty="0" smtClean="0" bmk="">
              <a:ln>
                <a:noFill/>
              </a:ln>
              <a:solidFill>
                <a:schemeClr val="tx1"/>
              </a:solidFill>
              <a:effectLst/>
              <a:latin typeface="Times New Roman" pitchFamily="18" charset="0"/>
              <a:cs typeface="Times New Roman" pitchFamily="18" charset="0"/>
            </a:endParaRPr>
          </a:p>
          <a:p>
            <a:endParaRPr lang="ru-RU" dirty="0"/>
          </a:p>
          <a:p>
            <a:endParaRPr lang="ru-RU" dirty="0"/>
          </a:p>
        </p:txBody>
      </p:sp>
    </p:spTree>
    <p:extLst>
      <p:ext uri="{BB962C8B-B14F-4D97-AF65-F5344CB8AC3E}">
        <p14:creationId xmlns:p14="http://schemas.microsoft.com/office/powerpoint/2010/main" val="8791491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89560"/>
            <a:ext cx="10515600" cy="6294120"/>
          </a:xfrm>
        </p:spPr>
        <p:txBody>
          <a:bodyPr>
            <a:normAutofit fontScale="92500" lnSpcReduction="20000"/>
          </a:bodyPr>
          <a:lstStyle/>
          <a:p>
            <a:pPr marL="0" indent="0" algn="just">
              <a:buNone/>
            </a:pPr>
            <a:r>
              <a:rPr lang="ru-RU" b="1" dirty="0">
                <a:solidFill>
                  <a:srgbClr val="FF0000"/>
                </a:solidFill>
                <a:latin typeface="Times New Roman" panose="02020603050405020304" pitchFamily="18" charset="0"/>
                <a:cs typeface="Times New Roman" panose="02020603050405020304" pitchFamily="18" charset="0"/>
              </a:rPr>
              <a:t>13. </a:t>
            </a:r>
            <a:r>
              <a:rPr lang="ru-RU" b="1" dirty="0" err="1">
                <a:solidFill>
                  <a:srgbClr val="FF0000"/>
                </a:solidFill>
                <a:latin typeface="Times New Roman" panose="02020603050405020304" pitchFamily="18" charset="0"/>
                <a:cs typeface="Times New Roman" panose="02020603050405020304" pitchFamily="18" charset="0"/>
              </a:rPr>
              <a:t>Аттестацияни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ўтказишда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корхона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аттестацияни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ўтказувчи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ташкилотдан</a:t>
            </a:r>
            <a:r>
              <a:rPr lang="ru-RU" b="1" dirty="0">
                <a:solidFill>
                  <a:srgbClr val="FF0000"/>
                </a:solidFill>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аттестациядан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ушбу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Низомда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шарт-шароитлари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асбоб-ускуналарнинг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жароҳатлаш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юзасидан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ўринларини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аттестациядан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тасдиқлашни</a:t>
            </a:r>
            <a:r>
              <a:rPr lang="ru-RU" dirty="0">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ўлчашлар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баҳолашларни</a:t>
            </a:r>
            <a:r>
              <a:rPr lang="ru-RU" dirty="0">
                <a:latin typeface="Times New Roman" panose="02020603050405020304" pitchFamily="18" charset="0"/>
                <a:cs typeface="Times New Roman" panose="02020603050405020304" pitchFamily="18" charset="0"/>
              </a:rPr>
              <a:t> норматив-</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ҳақлидир</a:t>
            </a:r>
            <a:endParaRPr lang="ru-RU" dirty="0" smtClean="0">
              <a:latin typeface="Times New Roman" panose="02020603050405020304" pitchFamily="18" charset="0"/>
              <a:cs typeface="Times New Roman" panose="02020603050405020304" pitchFamily="18" charset="0"/>
            </a:endParaRPr>
          </a:p>
          <a:p>
            <a:pPr algn="just"/>
            <a:endParaRPr lang="ru-RU" sz="1500" dirty="0" smtClean="0">
              <a:latin typeface="Times New Roman" panose="02020603050405020304" pitchFamily="18" charset="0"/>
              <a:cs typeface="Times New Roman" panose="02020603050405020304" pitchFamily="18" charset="0"/>
            </a:endParaRPr>
          </a:p>
          <a:p>
            <a:pPr marL="0" lvl="0" indent="0" algn="just" eaLnBrk="0" fontAlgn="base" hangingPunct="0">
              <a:lnSpc>
                <a:spcPct val="100000"/>
              </a:lnSpc>
              <a:spcBef>
                <a:spcPct val="0"/>
              </a:spcBef>
              <a:spcAft>
                <a:spcPct val="0"/>
              </a:spcAft>
              <a:buNone/>
            </a:pPr>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13. При проведении аттестации предприятие вправе требовать от аттестующей организации:</a:t>
            </a:r>
            <a:endParaRPr kumimoji="0" lang="ru-RU" b="1" i="0" u="none" strike="noStrike" cap="none" normalizeH="0" baseline="0" dirty="0" smtClean="0" bmk="">
              <a:ln>
                <a:noFill/>
              </a:ln>
              <a:solidFill>
                <a:srgbClr val="FF0000"/>
              </a:solidFill>
              <a:effectLst/>
              <a:latin typeface="Times New Roman" pitchFamily="18" charset="0"/>
              <a:cs typeface="Times New Roman" pitchFamily="18" charset="0"/>
            </a:endParaRPr>
          </a:p>
          <a:p>
            <a:pPr algn="just" eaLnBrk="0" fontAlgn="base" hangingPunct="0">
              <a:lnSpc>
                <a:spcPct val="100000"/>
              </a:lnSpc>
              <a:spcBef>
                <a:spcPct val="0"/>
              </a:spcBef>
              <a:spcAft>
                <a:spcPct val="0"/>
              </a:spcAft>
            </a:pPr>
            <a:r>
              <a:rPr kumimoji="0" lang="ru-RU"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документального подтверждения того, что аттестующая организация полностью отвечает требованиям для осуществления деятельности в области аттестации рабочих мест по условиям труда и </a:t>
            </a:r>
            <a:r>
              <a:rPr kumimoji="0" lang="ru-RU" b="0" i="0" u="none" strike="noStrike" cap="none" normalizeH="0" baseline="0" dirty="0" err="1" smtClean="0" bmk="">
                <a:ln>
                  <a:noFill/>
                </a:ln>
                <a:solidFill>
                  <a:srgbClr val="000000"/>
                </a:solidFill>
                <a:effectLst/>
                <a:latin typeface="Times New Roman" pitchFamily="18" charset="0"/>
                <a:ea typeface="Times New Roman" pitchFamily="18" charset="0"/>
                <a:cs typeface="Times New Roman" pitchFamily="18" charset="0"/>
              </a:rPr>
              <a:t>травмоопасности</a:t>
            </a:r>
            <a:r>
              <a:rPr kumimoji="0" lang="ru-RU"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 оборудования, установленным настоящим Положением;</a:t>
            </a:r>
            <a:endParaRPr kumimoji="0" lang="ru-RU" b="0" i="0" u="none" strike="noStrike" cap="none" normalizeH="0" baseline="0" dirty="0" smtClean="0" bmk="">
              <a:ln>
                <a:noFill/>
              </a:ln>
              <a:solidFill>
                <a:schemeClr val="tx1"/>
              </a:solidFill>
              <a:effectLst/>
              <a:latin typeface="Times New Roman" pitchFamily="18" charset="0"/>
              <a:cs typeface="Times New Roman" pitchFamily="18" charset="0"/>
            </a:endParaRPr>
          </a:p>
          <a:p>
            <a:pPr algn="just" eaLnBrk="0" fontAlgn="base" hangingPunct="0">
              <a:lnSpc>
                <a:spcPct val="100000"/>
              </a:lnSpc>
              <a:spcBef>
                <a:spcPct val="0"/>
              </a:spcBef>
              <a:spcAft>
                <a:spcPct val="0"/>
              </a:spcAft>
            </a:pPr>
            <a:r>
              <a:rPr kumimoji="0" lang="ru-RU"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проведения измерений и оценок в соответствии с нормативно-правовыми актами.</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endParaRPr lang="ru-RU" dirty="0"/>
          </a:p>
          <a:p>
            <a:endParaRPr lang="ru-RU" dirty="0"/>
          </a:p>
        </p:txBody>
      </p:sp>
    </p:spTree>
    <p:extLst>
      <p:ext uri="{BB962C8B-B14F-4D97-AF65-F5344CB8AC3E}">
        <p14:creationId xmlns:p14="http://schemas.microsoft.com/office/powerpoint/2010/main" val="19194281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26721"/>
            <a:ext cx="10515600" cy="1005839"/>
          </a:xfrm>
        </p:spPr>
        <p:txBody>
          <a:bodyPr>
            <a:noAutofit/>
          </a:body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IV. </a:t>
            </a:r>
            <a:r>
              <a:rPr lang="ru-RU" sz="2400" b="1" dirty="0" err="1" smtClean="0">
                <a:solidFill>
                  <a:srgbClr val="FF0000"/>
                </a:solidFill>
                <a:latin typeface="Times New Roman" panose="02020603050405020304" pitchFamily="18" charset="0"/>
                <a:cs typeface="Times New Roman" panose="02020603050405020304" pitchFamily="18" charset="0"/>
              </a:rPr>
              <a:t>Меҳнат</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шароитларининг</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меҳнатни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муҳофаза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қилиш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бўйича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нормалар</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қоидалар</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ва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йўриқномалар</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талабларига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мувофиқлигини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баҳолаш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тартиби</a:t>
            </a:r>
            <a:r>
              <a:rPr lang="ru-RU" sz="2400" b="1" dirty="0" smtClean="0">
                <a:solidFill>
                  <a:srgbClr val="FF0000"/>
                </a:solidFill>
                <a:latin typeface="Times New Roman" panose="02020603050405020304" pitchFamily="18" charset="0"/>
                <a:cs typeface="Times New Roman" panose="02020603050405020304" pitchFamily="18" charset="0"/>
              </a:rPr>
              <a:t/>
            </a:r>
            <a:br>
              <a:rPr lang="ru-RU" sz="2400" b="1" dirty="0" smtClean="0">
                <a:solidFill>
                  <a:srgbClr val="FF0000"/>
                </a:solidFill>
                <a:latin typeface="Times New Roman" panose="02020603050405020304" pitchFamily="18" charset="0"/>
                <a:cs typeface="Times New Roman" panose="02020603050405020304" pitchFamily="18" charset="0"/>
              </a:rPr>
            </a:br>
            <a:r>
              <a:rPr lang="ru-RU" sz="2400" b="1" dirty="0">
                <a:solidFill>
                  <a:srgbClr val="FF0000"/>
                </a:solidFill>
                <a:latin typeface="Times New Roman" panose="02020603050405020304" pitchFamily="18" charset="0"/>
                <a:cs typeface="Times New Roman" panose="02020603050405020304" pitchFamily="18" charset="0"/>
              </a:rPr>
              <a:t>IV. Порядок проведения оценки соответствия условий труда требованиям норм, правил и инструкций по охране труда</a:t>
            </a:r>
          </a:p>
        </p:txBody>
      </p:sp>
      <p:sp>
        <p:nvSpPr>
          <p:cNvPr id="3" name="Объект 2"/>
          <p:cNvSpPr>
            <a:spLocks noGrp="1"/>
          </p:cNvSpPr>
          <p:nvPr>
            <p:ph idx="1"/>
          </p:nvPr>
        </p:nvSpPr>
        <p:spPr>
          <a:xfrm>
            <a:off x="838200" y="1783080"/>
            <a:ext cx="10988040" cy="4393883"/>
          </a:xfrm>
        </p:spPr>
        <p:txBody>
          <a:bodyPr>
            <a:noAutofit/>
          </a:bodyPr>
          <a:lstStyle/>
          <a:p>
            <a:pPr marL="0" indent="0" algn="just">
              <a:lnSpc>
                <a:spcPct val="100000"/>
              </a:lnSpc>
              <a:spcBef>
                <a:spcPts val="0"/>
              </a:spcBef>
              <a:buNone/>
            </a:pPr>
            <a:r>
              <a:rPr lang="ru-RU" sz="1800" dirty="0" smtClean="0">
                <a:latin typeface="Times New Roman" panose="02020603050405020304" pitchFamily="18" charset="0"/>
                <a:cs typeface="Times New Roman" panose="02020603050405020304" pitchFamily="18" charset="0"/>
              </a:rPr>
              <a:t>20</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Корхонанинг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меҳнат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муҳофазаси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хизмати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ушбу</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Низомнинг</a:t>
            </a:r>
            <a:r>
              <a:rPr lang="ru-RU" sz="1800" dirty="0">
                <a:latin typeface="Times New Roman" panose="02020603050405020304" pitchFamily="18" charset="0"/>
                <a:cs typeface="Times New Roman" panose="02020603050405020304" pitchFamily="18" charset="0"/>
              </a:rPr>
              <a:t> 1-иловасига </a:t>
            </a:r>
            <a:r>
              <a:rPr lang="ru-RU" sz="1800" dirty="0" err="1">
                <a:latin typeface="Times New Roman" panose="02020603050405020304" pitchFamily="18" charset="0"/>
                <a:cs typeface="Times New Roman" panose="02020603050405020304" pitchFamily="18" charset="0"/>
              </a:rPr>
              <a:t>мувофиқ</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шакл</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бўйича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аттестациядан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ўтказилиши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керак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бўлган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ўринлари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рўйхати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лойиҳасини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тайёрлайди</a:t>
            </a:r>
            <a:r>
              <a:rPr lang="ru-RU" sz="1800" dirty="0">
                <a:latin typeface="Times New Roman" panose="02020603050405020304" pitchFamily="18" charset="0"/>
                <a:cs typeface="Times New Roman" panose="02020603050405020304" pitchFamily="18" charset="0"/>
              </a:rPr>
              <a:t>.</a:t>
            </a:r>
          </a:p>
          <a:p>
            <a:pPr marL="0" indent="0" algn="just">
              <a:lnSpc>
                <a:spcPct val="100000"/>
              </a:lnSpc>
              <a:spcBef>
                <a:spcPts val="0"/>
              </a:spcBef>
            </a:pPr>
            <a:r>
              <a:rPr lang="ru-RU" sz="1800" dirty="0" err="1" smtClean="0">
                <a:latin typeface="Times New Roman" panose="02020603050405020304" pitchFamily="18" charset="0"/>
                <a:cs typeface="Times New Roman" panose="02020603050405020304" pitchFamily="18" charset="0"/>
              </a:rPr>
              <a:t>технологик</a:t>
            </a:r>
            <a:r>
              <a:rPr lang="ru-RU" sz="1800" dirty="0" smtClean="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жараён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тавсифларидан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ишлаб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чиқариш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асбоб-ускуналари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таркибидан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қўлланиладиган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хом</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ашё</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материаллардан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зарарли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ёки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хавфли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ишлаб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чиқариш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омиллари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кўрсаткичларининг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олдин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ўтказилган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ўлчашлари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натижаларидан</a:t>
            </a:r>
            <a:r>
              <a:rPr lang="ru-RU" sz="1800" dirty="0">
                <a:latin typeface="Times New Roman" panose="02020603050405020304" pitchFamily="18" charset="0"/>
                <a:cs typeface="Times New Roman" panose="02020603050405020304" pitchFamily="18" charset="0"/>
              </a:rPr>
              <a:t>, норматив-</a:t>
            </a:r>
            <a:r>
              <a:rPr lang="ru-RU" sz="1800" dirty="0" err="1">
                <a:latin typeface="Times New Roman" panose="02020603050405020304" pitchFamily="18" charset="0"/>
                <a:cs typeface="Times New Roman" panose="02020603050405020304" pitchFamily="18" charset="0"/>
              </a:rPr>
              <a:t>ҳуқуқий</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ҳужжатлар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бошқа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ҳужжатлар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талабларидан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шунингдек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ушбу</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ўлчашларни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амалга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ошириш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жойларидан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келиб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чиқиб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ўлчаниши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баҳоланиши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керак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бўлган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ишлаб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чиқариш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муҳити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меҳнат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жараёни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омиллари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жароҳат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етказиш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хавфи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ходимнинг</a:t>
            </a:r>
            <a:r>
              <a:rPr lang="ru-RU" sz="1800" dirty="0">
                <a:latin typeface="Times New Roman" panose="02020603050405020304" pitchFamily="18" charset="0"/>
                <a:cs typeface="Times New Roman" panose="02020603050405020304" pitchFamily="18" charset="0"/>
              </a:rPr>
              <a:t> ЯТҲВ </a:t>
            </a:r>
            <a:r>
              <a:rPr lang="ru-RU" sz="1800" dirty="0" err="1">
                <a:latin typeface="Times New Roman" panose="02020603050405020304" pitchFamily="18" charset="0"/>
                <a:cs typeface="Times New Roman" panose="02020603050405020304" pitchFamily="18" charset="0"/>
              </a:rPr>
              <a:t>билан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таъминланганлиги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кўрсатилади</a:t>
            </a:r>
            <a:r>
              <a:rPr lang="ru-RU" sz="1800" dirty="0">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r>
              <a:rPr lang="ru-RU" sz="1800" dirty="0" smtClean="0">
                <a:latin typeface="Times New Roman" panose="02020603050405020304" pitchFamily="18" charset="0"/>
                <a:cs typeface="Times New Roman" panose="02020603050405020304" pitchFamily="18" charset="0"/>
              </a:rPr>
              <a:t>20</a:t>
            </a:r>
            <a:r>
              <a:rPr lang="ru-RU" sz="1800" dirty="0">
                <a:latin typeface="Times New Roman" panose="02020603050405020304" pitchFamily="18" charset="0"/>
                <a:cs typeface="Times New Roman" panose="02020603050405020304" pitchFamily="18" charset="0"/>
              </a:rPr>
              <a:t>. Служба охраны труда предприятия подготавливает проект перечня рабочих мест, подлежащих аттестации, по форме согласно приложению № 1 к настоящему Положению.</a:t>
            </a:r>
          </a:p>
          <a:p>
            <a:pPr marL="0" indent="0" algn="just">
              <a:lnSpc>
                <a:spcPct val="100000"/>
              </a:lnSpc>
              <a:spcBef>
                <a:spcPts val="0"/>
              </a:spcBef>
            </a:pPr>
            <a:r>
              <a:rPr lang="ru-RU" sz="1800" dirty="0" smtClean="0">
                <a:solidFill>
                  <a:schemeClr val="accent1">
                    <a:lumMod val="75000"/>
                  </a:schemeClr>
                </a:solidFill>
                <a:latin typeface="Times New Roman" panose="02020603050405020304" pitchFamily="18" charset="0"/>
                <a:cs typeface="Times New Roman" panose="02020603050405020304" pitchFamily="18" charset="0"/>
              </a:rPr>
              <a:t>указываются </a:t>
            </a:r>
            <a:r>
              <a:rPr lang="ru-RU" sz="1800" dirty="0">
                <a:solidFill>
                  <a:schemeClr val="accent1">
                    <a:lumMod val="75000"/>
                  </a:schemeClr>
                </a:solidFill>
                <a:latin typeface="Times New Roman" panose="02020603050405020304" pitchFamily="18" charset="0"/>
                <a:cs typeface="Times New Roman" panose="02020603050405020304" pitchFamily="18" charset="0"/>
              </a:rPr>
              <a:t>факторы производственной среды и трудового процесса, </a:t>
            </a:r>
            <a:r>
              <a:rPr lang="ru-RU" sz="1800" dirty="0" err="1">
                <a:solidFill>
                  <a:schemeClr val="accent1">
                    <a:lumMod val="75000"/>
                  </a:schemeClr>
                </a:solidFill>
                <a:latin typeface="Times New Roman" panose="02020603050405020304" pitchFamily="18" charset="0"/>
                <a:cs typeface="Times New Roman" panose="02020603050405020304" pitchFamily="18" charset="0"/>
              </a:rPr>
              <a:t>травмоопасности</a:t>
            </a:r>
            <a:r>
              <a:rPr lang="ru-RU" sz="1800" dirty="0">
                <a:solidFill>
                  <a:schemeClr val="accent1">
                    <a:lumMod val="75000"/>
                  </a:schemeClr>
                </a:solidFill>
                <a:latin typeface="Times New Roman" panose="02020603050405020304" pitchFamily="18" charset="0"/>
                <a:cs typeface="Times New Roman" panose="02020603050405020304" pitchFamily="18" charset="0"/>
              </a:rPr>
              <a:t> и обеспеченности работника СИЗ, которые необходимо измерять и оценивать исходя из характеристик технологического процесса, состава производственного оборудования, применяемых сырья и материалов, результатов ранее проводившихся измерений показателей вредных и (или) опасных производственных факторов, требований нормативно-правовых и иных актов, а также мест проведения этих измерений.</a:t>
            </a:r>
          </a:p>
          <a:p>
            <a:pPr marL="0" indent="0" algn="just">
              <a:lnSpc>
                <a:spcPct val="100000"/>
              </a:lnSpc>
              <a:spcBef>
                <a:spcPts val="0"/>
              </a:spcBef>
              <a:buNone/>
            </a:pPr>
            <a:endParaRPr lang="ru-RU" sz="1500" dirty="0">
              <a:latin typeface="Times New Roman" panose="02020603050405020304" pitchFamily="18" charset="0"/>
              <a:cs typeface="Times New Roman" panose="02020603050405020304" pitchFamily="18" charset="0"/>
            </a:endParaRPr>
          </a:p>
          <a:p>
            <a:pPr marL="0" indent="0" algn="just">
              <a:lnSpc>
                <a:spcPct val="100000"/>
              </a:lnSpc>
              <a:spcBef>
                <a:spcPts val="0"/>
              </a:spcBef>
            </a:pP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56323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46760"/>
            <a:ext cx="10896600" cy="959168"/>
          </a:xfrm>
        </p:spPr>
        <p:txBody>
          <a:bodyPr>
            <a:normAutofit fontScale="90000"/>
          </a:bodyPr>
          <a:lstStyle/>
          <a:p>
            <a:pPr algn="ctr"/>
            <a:r>
              <a:rPr lang="ru-RU" sz="3100" b="1" dirty="0">
                <a:solidFill>
                  <a:srgbClr val="FF0000"/>
                </a:solidFill>
                <a:latin typeface="Times New Roman" panose="02020603050405020304" pitchFamily="18" charset="0"/>
                <a:cs typeface="Times New Roman" panose="02020603050405020304" pitchFamily="18" charset="0"/>
              </a:rPr>
              <a:t>1-§. </a:t>
            </a:r>
            <a:r>
              <a:rPr lang="ru-RU" sz="3100" b="1" dirty="0" err="1">
                <a:solidFill>
                  <a:srgbClr val="FF0000"/>
                </a:solidFill>
                <a:latin typeface="Times New Roman" panose="02020603050405020304" pitchFamily="18" charset="0"/>
                <a:cs typeface="Times New Roman" panose="02020603050405020304" pitchFamily="18" charset="0"/>
              </a:rPr>
              <a:t>Меҳнат</a:t>
            </a:r>
            <a:r>
              <a:rPr lang="ru-RU" sz="3100" b="1" dirty="0">
                <a:solidFill>
                  <a:srgbClr val="FF0000"/>
                </a:solidFill>
                <a:latin typeface="Times New Roman" panose="02020603050405020304" pitchFamily="18" charset="0"/>
                <a:cs typeface="Times New Roman" panose="02020603050405020304" pitchFamily="18" charset="0"/>
              </a:rPr>
              <a:t> </a:t>
            </a:r>
            <a:r>
              <a:rPr lang="ru-RU" sz="3100" b="1" dirty="0" err="1">
                <a:solidFill>
                  <a:srgbClr val="FF0000"/>
                </a:solidFill>
                <a:latin typeface="Times New Roman" panose="02020603050405020304" pitchFamily="18" charset="0"/>
                <a:cs typeface="Times New Roman" panose="02020603050405020304" pitchFamily="18" charset="0"/>
              </a:rPr>
              <a:t>шароитларининг</a:t>
            </a:r>
            <a:r>
              <a:rPr lang="ru-RU" sz="3100" b="1" dirty="0">
                <a:solidFill>
                  <a:srgbClr val="FF0000"/>
                </a:solidFill>
                <a:latin typeface="Times New Roman" panose="02020603050405020304" pitchFamily="18" charset="0"/>
                <a:cs typeface="Times New Roman" panose="02020603050405020304" pitchFamily="18" charset="0"/>
              </a:rPr>
              <a:t> гигиена </a:t>
            </a:r>
            <a:r>
              <a:rPr lang="ru-RU" sz="3100" b="1" dirty="0" err="1">
                <a:solidFill>
                  <a:srgbClr val="FF0000"/>
                </a:solidFill>
                <a:latin typeface="Times New Roman" panose="02020603050405020304" pitchFamily="18" charset="0"/>
                <a:cs typeface="Times New Roman" panose="02020603050405020304" pitchFamily="18" charset="0"/>
              </a:rPr>
              <a:t>нормативларига</a:t>
            </a:r>
            <a:r>
              <a:rPr lang="ru-RU" sz="3100" b="1" dirty="0">
                <a:solidFill>
                  <a:srgbClr val="FF0000"/>
                </a:solidFill>
                <a:latin typeface="Times New Roman" panose="02020603050405020304" pitchFamily="18" charset="0"/>
                <a:cs typeface="Times New Roman" panose="02020603050405020304" pitchFamily="18" charset="0"/>
              </a:rPr>
              <a:t> </a:t>
            </a:r>
            <a:r>
              <a:rPr lang="ru-RU" sz="3100" b="1" dirty="0" err="1">
                <a:solidFill>
                  <a:srgbClr val="FF0000"/>
                </a:solidFill>
                <a:latin typeface="Times New Roman" panose="02020603050405020304" pitchFamily="18" charset="0"/>
                <a:cs typeface="Times New Roman" panose="02020603050405020304" pitchFamily="18" charset="0"/>
              </a:rPr>
              <a:t>мувофиқлигини</a:t>
            </a:r>
            <a:r>
              <a:rPr lang="ru-RU" sz="3100" b="1" dirty="0">
                <a:solidFill>
                  <a:srgbClr val="FF0000"/>
                </a:solidFill>
                <a:latin typeface="Times New Roman" panose="02020603050405020304" pitchFamily="18" charset="0"/>
                <a:cs typeface="Times New Roman" panose="02020603050405020304" pitchFamily="18" charset="0"/>
              </a:rPr>
              <a:t> </a:t>
            </a:r>
            <a:r>
              <a:rPr lang="ru-RU" sz="3100" b="1" dirty="0" err="1">
                <a:solidFill>
                  <a:srgbClr val="FF0000"/>
                </a:solidFill>
                <a:latin typeface="Times New Roman" panose="02020603050405020304" pitchFamily="18" charset="0"/>
                <a:cs typeface="Times New Roman" panose="02020603050405020304" pitchFamily="18" charset="0"/>
              </a:rPr>
              <a:t>баҳолаш</a:t>
            </a:r>
            <a:r>
              <a:rPr lang="ru-RU" sz="3100" b="1" dirty="0" smtClean="0">
                <a:solidFill>
                  <a:srgbClr val="FF0000"/>
                </a:solidFill>
                <a:latin typeface="Times New Roman" panose="02020603050405020304" pitchFamily="18" charset="0"/>
                <a:cs typeface="Times New Roman" panose="02020603050405020304" pitchFamily="18" charset="0"/>
              </a:rPr>
              <a:t/>
            </a:r>
            <a:br>
              <a:rPr lang="ru-RU" sz="3100" b="1" dirty="0" smtClean="0">
                <a:solidFill>
                  <a:srgbClr val="FF0000"/>
                </a:solidFill>
                <a:latin typeface="Times New Roman" panose="02020603050405020304" pitchFamily="18" charset="0"/>
                <a:cs typeface="Times New Roman" panose="02020603050405020304" pitchFamily="18" charset="0"/>
              </a:rPr>
            </a:br>
            <a:r>
              <a:rPr lang="ru-RU" sz="3100" b="1" dirty="0" smtClean="0">
                <a:solidFill>
                  <a:srgbClr val="FF0000"/>
                </a:solidFill>
                <a:latin typeface="Times New Roman" panose="02020603050405020304" pitchFamily="18" charset="0"/>
                <a:cs typeface="Times New Roman" panose="02020603050405020304" pitchFamily="18" charset="0"/>
              </a:rPr>
              <a:t>§ </a:t>
            </a:r>
            <a:r>
              <a:rPr lang="ru-RU" sz="3100" b="1" dirty="0">
                <a:solidFill>
                  <a:srgbClr val="FF0000"/>
                </a:solidFill>
                <a:latin typeface="Times New Roman" panose="02020603050405020304" pitchFamily="18" charset="0"/>
                <a:cs typeface="Times New Roman" panose="02020603050405020304" pitchFamily="18" charset="0"/>
              </a:rPr>
              <a:t>1. Оценка соответствия условий труда гигиеническим </a:t>
            </a:r>
            <a:r>
              <a:rPr lang="ru-RU" sz="3100" b="1" dirty="0" smtClean="0">
                <a:solidFill>
                  <a:srgbClr val="FF0000"/>
                </a:solidFill>
                <a:latin typeface="Times New Roman" panose="02020603050405020304" pitchFamily="18" charset="0"/>
                <a:cs typeface="Times New Roman" panose="02020603050405020304" pitchFamily="18" charset="0"/>
              </a:rPr>
              <a:t>нормативам</a:t>
            </a:r>
            <a:r>
              <a:rPr lang="ru-RU" dirty="0"/>
              <a:t/>
            </a:r>
            <a:br>
              <a:rPr lang="ru-RU" dirty="0"/>
            </a:br>
            <a:endParaRPr lang="ru-RU" dirty="0"/>
          </a:p>
        </p:txBody>
      </p:sp>
      <p:sp>
        <p:nvSpPr>
          <p:cNvPr id="3" name="Объект 2"/>
          <p:cNvSpPr>
            <a:spLocks noGrp="1"/>
          </p:cNvSpPr>
          <p:nvPr>
            <p:ph idx="1"/>
          </p:nvPr>
        </p:nvSpPr>
        <p:spPr>
          <a:xfrm>
            <a:off x="838200" y="1825624"/>
            <a:ext cx="10515600" cy="4849495"/>
          </a:xfrm>
        </p:spPr>
        <p:txBody>
          <a:bodyPr>
            <a:normAutofit fontScale="85000" lnSpcReduction="20000"/>
          </a:bodyPr>
          <a:lstStyle/>
          <a:p>
            <a:pPr marL="0" indent="0" algn="just">
              <a:buNone/>
            </a:pPr>
            <a:r>
              <a:rPr lang="uz-Cyrl-UZ" dirty="0" smtClean="0">
                <a:latin typeface="Times New Roman" panose="02020603050405020304" pitchFamily="18" charset="0"/>
                <a:cs typeface="Times New Roman" panose="02020603050405020304" pitchFamily="18" charset="0"/>
              </a:rPr>
              <a:t>25. Меҳнат </a:t>
            </a:r>
            <a:r>
              <a:rPr lang="uz-Cyrl-UZ" dirty="0">
                <a:latin typeface="Times New Roman" panose="02020603050405020304" pitchFamily="18" charset="0"/>
                <a:cs typeface="Times New Roman" panose="02020603050405020304" pitchFamily="18" charset="0"/>
              </a:rPr>
              <a:t>шароитларининг гигиена меъёрларига мувофиқлигини баҳолаш аттестациядан ўтказувчи ташкилотнинг меҳнат гигиенаси мутахассиси томонидан амалга оширилади.</a:t>
            </a:r>
            <a:endParaRPr lang="ru-RU" dirty="0" smtClean="0">
              <a:latin typeface="Times New Roman" panose="02020603050405020304" pitchFamily="18" charset="0"/>
              <a:cs typeface="Times New Roman" panose="02020603050405020304" pitchFamily="18" charset="0"/>
            </a:endParaRPr>
          </a:p>
          <a:p>
            <a:pPr marL="0" indent="0" algn="just">
              <a:buNone/>
            </a:pPr>
            <a:r>
              <a:rPr lang="ru-RU" dirty="0" smtClean="0">
                <a:solidFill>
                  <a:schemeClr val="accent1">
                    <a:lumMod val="75000"/>
                  </a:schemeClr>
                </a:solidFill>
                <a:latin typeface="Times New Roman" panose="02020603050405020304" pitchFamily="18" charset="0"/>
                <a:cs typeface="Times New Roman" panose="02020603050405020304" pitchFamily="18" charset="0"/>
              </a:rPr>
              <a:t>25. Оценка соответствия условий труда гигиеническим нормам проводится специалистом по гигиене труда организации, проводящей аттестацию.</a:t>
            </a:r>
          </a:p>
          <a:p>
            <a:pPr marL="0" indent="0" algn="just">
              <a:buNone/>
            </a:pPr>
            <a:r>
              <a:rPr lang="ru-RU" dirty="0" smtClean="0">
                <a:latin typeface="Times New Roman" panose="02020603050405020304" pitchFamily="18" charset="0"/>
                <a:cs typeface="Times New Roman" panose="02020603050405020304" pitchFamily="18" charset="0"/>
              </a:rPr>
              <a:t>26. </a:t>
            </a:r>
            <a:r>
              <a:rPr lang="uz-Cyrl-UZ" dirty="0">
                <a:latin typeface="Times New Roman" panose="02020603050405020304" pitchFamily="18" charset="0"/>
                <a:cs typeface="Times New Roman" panose="02020603050405020304" pitchFamily="18" charset="0"/>
              </a:rPr>
              <a:t>Баҳоланиши керак бўлган ишлаб чиқариш муҳити ва меҳнат жараёнининг омиллари рўйхати меҳнатни муҳофаза қилиш талабларидан, технологик жараён ва ишлаб чиқариш асбоб-ускуналарининг тавсифларидан, қўлланиладиган хом ашё ва материаллардан, зарарли ва (ёки) хавфли ишлаб чиқариш омиллари идентификация қилиш натижаларидан келиб чиқиб шакллантирилади.</a:t>
            </a:r>
            <a:endParaRPr lang="ru-RU" dirty="0" smtClean="0">
              <a:latin typeface="Times New Roman" panose="02020603050405020304" pitchFamily="18" charset="0"/>
              <a:cs typeface="Times New Roman" panose="02020603050405020304" pitchFamily="18" charset="0"/>
            </a:endParaRPr>
          </a:p>
          <a:p>
            <a:pPr marL="0" indent="0" algn="just">
              <a:buNone/>
            </a:pPr>
            <a:r>
              <a:rPr lang="ru-RU" dirty="0" smtClean="0">
                <a:solidFill>
                  <a:schemeClr val="accent1">
                    <a:lumMod val="75000"/>
                  </a:schemeClr>
                </a:solidFill>
                <a:latin typeface="Times New Roman" panose="02020603050405020304" pitchFamily="18" charset="0"/>
                <a:cs typeface="Times New Roman" panose="02020603050405020304" pitchFamily="18" charset="0"/>
              </a:rPr>
              <a:t>26. Перечень факторов производственной среды и трудового процесса, подлежащих оценке, формируется на основании требований по охране труда, описания технологического процесса и производственного оборудования, используемого сырья и материалов, результатов выявления вредных и (или) опасных производственных факторов.</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55367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97280" y="508000"/>
            <a:ext cx="10058400" cy="5361094"/>
          </a:xfrm>
        </p:spPr>
        <p:txBody>
          <a:bodyPr/>
          <a:lstStyle/>
          <a:p>
            <a:pPr algn="ctr"/>
            <a:endParaRPr lang="ru-RU" cap="all" dirty="0" smtClean="0">
              <a:latin typeface="Times New Roman" pitchFamily="18" charset="0"/>
              <a:cs typeface="Times New Roman" pitchFamily="18" charset="0"/>
            </a:endParaRPr>
          </a:p>
          <a:p>
            <a:pPr algn="ctr"/>
            <a:endParaRPr lang="ru-RU" sz="2400" cap="all" dirty="0" smtClean="0">
              <a:latin typeface="Times New Roman" pitchFamily="18" charset="0"/>
              <a:cs typeface="Times New Roman" pitchFamily="18" charset="0"/>
            </a:endParaRPr>
          </a:p>
          <a:p>
            <a:pPr marL="0" indent="0" algn="ctr">
              <a:lnSpc>
                <a:spcPct val="100000"/>
              </a:lnSpc>
              <a:spcBef>
                <a:spcPts val="0"/>
              </a:spcBef>
              <a:spcAft>
                <a:spcPts val="0"/>
              </a:spcAft>
              <a:buNone/>
            </a:pPr>
            <a:r>
              <a:rPr lang="ru-RU" sz="2400" b="1" cap="all" dirty="0">
                <a:solidFill>
                  <a:srgbClr val="FF0000"/>
                </a:solidFill>
                <a:latin typeface="Times New Roman" panose="02020603050405020304" pitchFamily="18" charset="0"/>
                <a:cs typeface="Times New Roman" panose="02020603050405020304" pitchFamily="18" charset="0"/>
              </a:rPr>
              <a:t>ЎЗБЕКИСТОН РЕСПУБЛИКАСИ ВАЗИРЛАР МАҲКАМАСИНИНГ</a:t>
            </a:r>
          </a:p>
          <a:p>
            <a:pPr marL="0" indent="0" algn="ctr">
              <a:lnSpc>
                <a:spcPct val="100000"/>
              </a:lnSpc>
              <a:spcBef>
                <a:spcPts val="0"/>
              </a:spcBef>
              <a:spcAft>
                <a:spcPts val="0"/>
              </a:spcAft>
              <a:buNone/>
            </a:pPr>
            <a:r>
              <a:rPr lang="ru-RU" sz="2400" b="1" cap="all" dirty="0" smtClean="0">
                <a:solidFill>
                  <a:srgbClr val="FF0000"/>
                </a:solidFill>
                <a:latin typeface="Times New Roman" panose="02020603050405020304" pitchFamily="18" charset="0"/>
                <a:cs typeface="Times New Roman" panose="02020603050405020304" pitchFamily="18" charset="0"/>
              </a:rPr>
              <a:t>ҚАРОРИ ХОДИМЛАР </a:t>
            </a:r>
            <a:r>
              <a:rPr lang="ru-RU" sz="2400" b="1" cap="all" dirty="0">
                <a:solidFill>
                  <a:srgbClr val="FF0000"/>
                </a:solidFill>
                <a:latin typeface="Times New Roman" panose="02020603050405020304" pitchFamily="18" charset="0"/>
                <a:cs typeface="Times New Roman" panose="02020603050405020304" pitchFamily="18" charset="0"/>
              </a:rPr>
              <a:t>МЕҲНАТИНИ МУҲОФАЗА ҚИЛИШ ЧОРА-ТАДБИРЛАРИНИ ЯНАДА ТАКОМИЛЛАШТИРИШ ТЎҒРИСИДА</a:t>
            </a:r>
          </a:p>
          <a:p>
            <a:pPr marL="0" indent="0" algn="ctr">
              <a:lnSpc>
                <a:spcPct val="100000"/>
              </a:lnSpc>
              <a:spcBef>
                <a:spcPts val="0"/>
              </a:spcBef>
              <a:spcAft>
                <a:spcPts val="0"/>
              </a:spcAft>
              <a:buNone/>
            </a:pPr>
            <a:r>
              <a:rPr lang="ru-RU" sz="2400" b="1" dirty="0">
                <a:solidFill>
                  <a:srgbClr val="FF0000"/>
                </a:solidFill>
                <a:latin typeface="Times New Roman" panose="02020603050405020304" pitchFamily="18" charset="0"/>
                <a:cs typeface="Times New Roman" panose="02020603050405020304" pitchFamily="18" charset="0"/>
              </a:rPr>
              <a:t>263-сон 15.09.2014</a:t>
            </a:r>
            <a:endParaRPr lang="ru-RU" sz="2400" b="1" cap="all" dirty="0">
              <a:solidFill>
                <a:srgbClr val="FF0000"/>
              </a:solidFill>
              <a:latin typeface="Times New Roman" pitchFamily="18" charset="0"/>
              <a:cs typeface="Times New Roman" pitchFamily="18" charset="0"/>
            </a:endParaRPr>
          </a:p>
          <a:p>
            <a:pPr algn="ctr"/>
            <a:endParaRPr lang="ru-RU" sz="2400" b="1" cap="all" dirty="0" smtClean="0">
              <a:solidFill>
                <a:srgbClr val="FF0000"/>
              </a:solidFill>
              <a:latin typeface="Times New Roman" pitchFamily="18" charset="0"/>
              <a:cs typeface="Times New Roman" pitchFamily="18" charset="0"/>
            </a:endParaRPr>
          </a:p>
          <a:p>
            <a:pPr marL="0" indent="0" algn="ctr">
              <a:buNone/>
            </a:pPr>
            <a:r>
              <a:rPr lang="ru-RU" sz="2400" b="1" cap="all" dirty="0" smtClean="0">
                <a:solidFill>
                  <a:srgbClr val="FF0000"/>
                </a:solidFill>
                <a:latin typeface="Times New Roman" pitchFamily="18" charset="0"/>
                <a:cs typeface="Times New Roman" pitchFamily="18" charset="0"/>
              </a:rPr>
              <a:t>Постановление Кабинета </a:t>
            </a:r>
            <a:r>
              <a:rPr lang="ru-RU" sz="2400" b="1" cap="all" dirty="0">
                <a:solidFill>
                  <a:srgbClr val="FF0000"/>
                </a:solidFill>
                <a:latin typeface="Times New Roman" pitchFamily="18" charset="0"/>
                <a:cs typeface="Times New Roman" pitchFamily="18" charset="0"/>
              </a:rPr>
              <a:t>Министров Республики Узбекистан</a:t>
            </a:r>
            <a:r>
              <a:rPr lang="ru-RU" sz="2400" b="1" dirty="0">
                <a:solidFill>
                  <a:srgbClr val="FF0000"/>
                </a:solidFill>
                <a:latin typeface="Times New Roman" pitchFamily="18" charset="0"/>
                <a:cs typeface="Times New Roman" pitchFamily="18" charset="0"/>
              </a:rPr>
              <a:t/>
            </a:r>
            <a:br>
              <a:rPr lang="ru-RU" sz="2400" b="1" dirty="0">
                <a:solidFill>
                  <a:srgbClr val="FF0000"/>
                </a:solidFill>
                <a:latin typeface="Times New Roman" pitchFamily="18" charset="0"/>
                <a:cs typeface="Times New Roman" pitchFamily="18" charset="0"/>
              </a:rPr>
            </a:br>
            <a:r>
              <a:rPr lang="ru-RU" sz="2400" b="1" cap="all" dirty="0">
                <a:solidFill>
                  <a:srgbClr val="FF0000"/>
                </a:solidFill>
                <a:latin typeface="Times New Roman" pitchFamily="18" charset="0"/>
                <a:cs typeface="Times New Roman" pitchFamily="18" charset="0"/>
              </a:rPr>
              <a:t>О дальнейшем совершенствовании мер по охране труда работников  </a:t>
            </a:r>
            <a:r>
              <a:rPr lang="ru-RU" sz="2400" b="1" cap="all" dirty="0" smtClean="0">
                <a:solidFill>
                  <a:srgbClr val="FF0000"/>
                </a:solidFill>
                <a:latin typeface="Times New Roman" pitchFamily="18" charset="0"/>
                <a:cs typeface="Times New Roman" pitchFamily="18" charset="0"/>
              </a:rPr>
              <a:t>от </a:t>
            </a:r>
            <a:r>
              <a:rPr lang="ru-RU" sz="2400" b="1" dirty="0" smtClean="0">
                <a:solidFill>
                  <a:srgbClr val="FF0000"/>
                </a:solidFill>
                <a:latin typeface="Times New Roman" pitchFamily="18" charset="0"/>
                <a:cs typeface="Times New Roman" pitchFamily="18" charset="0"/>
              </a:rPr>
              <a:t>15.09.2014 </a:t>
            </a:r>
            <a:r>
              <a:rPr lang="ru-RU" sz="2400" b="1" dirty="0">
                <a:solidFill>
                  <a:srgbClr val="FF0000"/>
                </a:solidFill>
                <a:latin typeface="Times New Roman" pitchFamily="18" charset="0"/>
                <a:cs typeface="Times New Roman" pitchFamily="18" charset="0"/>
              </a:rPr>
              <a:t>г</a:t>
            </a:r>
            <a:r>
              <a:rPr lang="ru-RU" sz="2400" b="1" dirty="0" smtClean="0">
                <a:solidFill>
                  <a:srgbClr val="FF0000"/>
                </a:solidFill>
                <a:latin typeface="Times New Roman" pitchFamily="18" charset="0"/>
                <a:cs typeface="Times New Roman" pitchFamily="18" charset="0"/>
              </a:rPr>
              <a:t>.,№ </a:t>
            </a:r>
            <a:r>
              <a:rPr lang="ru-RU" sz="2400" b="1" dirty="0">
                <a:solidFill>
                  <a:srgbClr val="FF0000"/>
                </a:solidFill>
                <a:latin typeface="Times New Roman" pitchFamily="18" charset="0"/>
                <a:cs typeface="Times New Roman" pitchFamily="18" charset="0"/>
              </a:rPr>
              <a:t>263</a:t>
            </a:r>
          </a:p>
          <a:p>
            <a:endParaRPr lang="ru-RU" dirty="0"/>
          </a:p>
        </p:txBody>
      </p:sp>
    </p:spTree>
    <p:extLst>
      <p:ext uri="{BB962C8B-B14F-4D97-AF65-F5344CB8AC3E}">
        <p14:creationId xmlns:p14="http://schemas.microsoft.com/office/powerpoint/2010/main" val="39525220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13360"/>
            <a:ext cx="11475720" cy="5978843"/>
          </a:xfrm>
        </p:spPr>
        <p:txBody>
          <a:bodyPr>
            <a:noAutofit/>
          </a:bodyPr>
          <a:lstStyle/>
          <a:p>
            <a:pPr marL="0" indent="0" algn="just">
              <a:lnSpc>
                <a:spcPct val="100000"/>
              </a:lnSpc>
              <a:spcBef>
                <a:spcPts val="0"/>
              </a:spcBef>
              <a:buNone/>
            </a:pPr>
            <a:r>
              <a:rPr lang="uz-Cyrl-UZ" sz="2200" dirty="0" smtClean="0">
                <a:latin typeface="Times New Roman" panose="02020603050405020304" pitchFamily="18" charset="0"/>
                <a:cs typeface="Times New Roman" panose="02020603050405020304" pitchFamily="18" charset="0"/>
              </a:rPr>
              <a:t>27. Иш </a:t>
            </a:r>
            <a:r>
              <a:rPr lang="uz-Cyrl-UZ" sz="2200" dirty="0">
                <a:latin typeface="Times New Roman" panose="02020603050405020304" pitchFamily="18" charset="0"/>
                <a:cs typeface="Times New Roman" panose="02020603050405020304" pitchFamily="18" charset="0"/>
              </a:rPr>
              <a:t>ўринлари меҳнат шароитларининг гигиеник меъёрларга мувофиқлиги қуйидаги тартибда:</a:t>
            </a:r>
            <a:endParaRPr lang="ru-RU" sz="2200" dirty="0">
              <a:latin typeface="Times New Roman" panose="02020603050405020304" pitchFamily="18" charset="0"/>
              <a:cs typeface="Times New Roman" panose="02020603050405020304" pitchFamily="18" charset="0"/>
            </a:endParaRPr>
          </a:p>
          <a:p>
            <a:pPr marL="0" indent="0" algn="just">
              <a:lnSpc>
                <a:spcPct val="100000"/>
              </a:lnSpc>
              <a:spcBef>
                <a:spcPts val="0"/>
              </a:spcBef>
            </a:pPr>
            <a:r>
              <a:rPr lang="uz-Cyrl-UZ" sz="2200" dirty="0">
                <a:latin typeface="Times New Roman" panose="02020603050405020304" pitchFamily="18" charset="0"/>
                <a:cs typeface="Times New Roman" panose="02020603050405020304" pitchFamily="18" charset="0"/>
              </a:rPr>
              <a:t>   ишлаб чиқаришнинг зарарли ва хавфли омиллар манбалари мавжуд бўлганда - штатли ишлаб чиқариш (технологик) жараёнлар ва (ёки) корхонанинг штатли фаолияти амалга оширилиши давомида ишлаб чиқариш ва меҳнат жараёни омиллари даражаларини асбоблар билан ўлчаш ва баҳолаш;</a:t>
            </a:r>
            <a:endParaRPr lang="ru-RU" sz="2200" dirty="0">
              <a:latin typeface="Times New Roman" panose="02020603050405020304" pitchFamily="18" charset="0"/>
              <a:cs typeface="Times New Roman" panose="02020603050405020304" pitchFamily="18" charset="0"/>
            </a:endParaRPr>
          </a:p>
          <a:p>
            <a:pPr marL="0" indent="0" algn="just">
              <a:lnSpc>
                <a:spcPct val="100000"/>
              </a:lnSpc>
              <a:spcBef>
                <a:spcPts val="0"/>
              </a:spcBef>
            </a:pPr>
            <a:r>
              <a:rPr lang="uz-Cyrl-UZ" sz="2200" dirty="0">
                <a:latin typeface="Times New Roman" panose="02020603050405020304" pitchFamily="18" charset="0"/>
                <a:cs typeface="Times New Roman" panose="02020603050405020304" pitchFamily="18" charset="0"/>
              </a:rPr>
              <a:t>   ишлаб чиқаришнинг зарарли ва хавфли омиллар манбалари, шунингдек аввал ўтказилган иш ўринлари меҳнат шароитларининг кўрсаткичлари рухсат этилган гигиеник меъёрларга мувофиқ бўлганда – ишлаб чиқариш омилларини идентификацияси ўтказиш йўли билан амалга оширилади. </a:t>
            </a:r>
            <a:endParaRPr lang="uz-Cyrl-UZ" sz="2200" dirty="0" smtClean="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uz-Cyrl-UZ" sz="2200" dirty="0" smtClean="0">
                <a:solidFill>
                  <a:schemeClr val="accent1">
                    <a:lumMod val="75000"/>
                  </a:schemeClr>
                </a:solidFill>
                <a:latin typeface="Times New Roman" panose="02020603050405020304" pitchFamily="18" charset="0"/>
                <a:cs typeface="Times New Roman" panose="02020603050405020304" pitchFamily="18" charset="0"/>
              </a:rPr>
              <a:t>27. </a:t>
            </a:r>
            <a:r>
              <a:rPr lang="ru-RU" sz="2200" dirty="0" smtClean="0">
                <a:solidFill>
                  <a:schemeClr val="accent1">
                    <a:lumMod val="75000"/>
                  </a:schemeClr>
                </a:solidFill>
                <a:latin typeface="Times New Roman" panose="02020603050405020304" pitchFamily="18" charset="0"/>
                <a:cs typeface="Times New Roman" panose="02020603050405020304" pitchFamily="18" charset="0"/>
              </a:rPr>
              <a:t>Соответствие рабочих мест гигиеническим нормам условий труда в следующем порядке:</a:t>
            </a:r>
          </a:p>
          <a:p>
            <a:pPr algn="just">
              <a:lnSpc>
                <a:spcPct val="100000"/>
              </a:lnSpc>
              <a:spcBef>
                <a:spcPts val="0"/>
              </a:spcBef>
            </a:pPr>
            <a:r>
              <a:rPr lang="ru-RU" sz="2200" dirty="0" smtClean="0">
                <a:solidFill>
                  <a:schemeClr val="accent1">
                    <a:lumMod val="75000"/>
                  </a:schemeClr>
                </a:solidFill>
                <a:latin typeface="Times New Roman" panose="02020603050405020304" pitchFamily="18" charset="0"/>
                <a:cs typeface="Times New Roman" panose="02020603050405020304" pitchFamily="18" charset="0"/>
              </a:rPr>
              <a:t>при наличии источников вредных и опасных факторов производства - измерение и оценка уровней факторов производства и трудового процесса с помощью приборов при осуществлении государственных производственных (технологических) процессов и (или) государственной деятельности предприятия;</a:t>
            </a:r>
          </a:p>
          <a:p>
            <a:pPr algn="just">
              <a:lnSpc>
                <a:spcPct val="100000"/>
              </a:lnSpc>
              <a:spcBef>
                <a:spcPts val="0"/>
              </a:spcBef>
            </a:pPr>
            <a:r>
              <a:rPr lang="ru-RU" sz="2200" dirty="0" smtClean="0">
                <a:solidFill>
                  <a:schemeClr val="accent1">
                    <a:lumMod val="75000"/>
                  </a:schemeClr>
                </a:solidFill>
                <a:latin typeface="Times New Roman" panose="02020603050405020304" pitchFamily="18" charset="0"/>
                <a:cs typeface="Times New Roman" panose="02020603050405020304" pitchFamily="18" charset="0"/>
              </a:rPr>
              <a:t>при выявлении источников вредных и опасных факторов производства, а также показателей ранее проведенных условий труда, находящихся в соответствии с допустимыми гигиеническими нормативами – проводится проведение идентификации факторов производства.</a:t>
            </a:r>
            <a:endParaRPr lang="ru-RU" sz="22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68881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b="1" dirty="0">
                <a:solidFill>
                  <a:srgbClr val="FF0000"/>
                </a:solidFill>
                <a:latin typeface="Times New Roman" panose="02020603050405020304" pitchFamily="18" charset="0"/>
                <a:cs typeface="Times New Roman" panose="02020603050405020304" pitchFamily="18" charset="0"/>
              </a:rPr>
              <a:t>4-§. </a:t>
            </a:r>
            <a:r>
              <a:rPr lang="ru-RU" sz="2800" b="1" dirty="0" err="1">
                <a:solidFill>
                  <a:srgbClr val="FF0000"/>
                </a:solidFill>
                <a:latin typeface="Times New Roman" panose="02020603050405020304" pitchFamily="18" charset="0"/>
                <a:cs typeface="Times New Roman" panose="02020603050405020304" pitchFamily="18" charset="0"/>
              </a:rPr>
              <a:t>Иш</a:t>
            </a:r>
            <a:r>
              <a:rPr lang="ru-RU" sz="2800" b="1" dirty="0">
                <a:solidFill>
                  <a:srgbClr val="FF0000"/>
                </a:solidFill>
                <a:latin typeface="Times New Roman" panose="02020603050405020304" pitchFamily="18" charset="0"/>
                <a:cs typeface="Times New Roman" panose="02020603050405020304" pitchFamily="18" charset="0"/>
              </a:rPr>
              <a:t> </a:t>
            </a:r>
            <a:r>
              <a:rPr lang="ru-RU" sz="2800" b="1" dirty="0" err="1">
                <a:solidFill>
                  <a:srgbClr val="FF0000"/>
                </a:solidFill>
                <a:latin typeface="Times New Roman" panose="02020603050405020304" pitchFamily="18" charset="0"/>
                <a:cs typeface="Times New Roman" panose="02020603050405020304" pitchFamily="18" charset="0"/>
              </a:rPr>
              <a:t>ўринларида</a:t>
            </a:r>
            <a:r>
              <a:rPr lang="ru-RU" sz="2800" b="1" dirty="0">
                <a:solidFill>
                  <a:srgbClr val="FF0000"/>
                </a:solidFill>
                <a:latin typeface="Times New Roman" panose="02020603050405020304" pitchFamily="18" charset="0"/>
                <a:cs typeface="Times New Roman" panose="02020603050405020304" pitchFamily="18" charset="0"/>
              </a:rPr>
              <a:t> </a:t>
            </a:r>
            <a:r>
              <a:rPr lang="ru-RU" sz="2800" b="1" dirty="0" err="1">
                <a:solidFill>
                  <a:srgbClr val="FF0000"/>
                </a:solidFill>
                <a:latin typeface="Times New Roman" panose="02020603050405020304" pitchFamily="18" charset="0"/>
                <a:cs typeface="Times New Roman" panose="02020603050405020304" pitchFamily="18" charset="0"/>
              </a:rPr>
              <a:t>меҳнат</a:t>
            </a:r>
            <a:r>
              <a:rPr lang="ru-RU" sz="2800" b="1" dirty="0">
                <a:solidFill>
                  <a:srgbClr val="FF0000"/>
                </a:solidFill>
                <a:latin typeface="Times New Roman" panose="02020603050405020304" pitchFamily="18" charset="0"/>
                <a:cs typeface="Times New Roman" panose="02020603050405020304" pitchFamily="18" charset="0"/>
              </a:rPr>
              <a:t> </a:t>
            </a:r>
            <a:r>
              <a:rPr lang="ru-RU" sz="2800" b="1" dirty="0" err="1">
                <a:solidFill>
                  <a:srgbClr val="FF0000"/>
                </a:solidFill>
                <a:latin typeface="Times New Roman" panose="02020603050405020304" pitchFamily="18" charset="0"/>
                <a:cs typeface="Times New Roman" panose="02020603050405020304" pitchFamily="18" charset="0"/>
              </a:rPr>
              <a:t>шароитлари</a:t>
            </a:r>
            <a:r>
              <a:rPr lang="ru-RU" sz="2800" b="1" dirty="0">
                <a:solidFill>
                  <a:srgbClr val="FF0000"/>
                </a:solidFill>
                <a:latin typeface="Times New Roman" panose="02020603050405020304" pitchFamily="18" charset="0"/>
                <a:cs typeface="Times New Roman" panose="02020603050405020304" pitchFamily="18" charset="0"/>
              </a:rPr>
              <a:t> </a:t>
            </a:r>
            <a:r>
              <a:rPr lang="ru-RU" sz="2800" b="1" dirty="0" err="1">
                <a:solidFill>
                  <a:srgbClr val="FF0000"/>
                </a:solidFill>
                <a:latin typeface="Times New Roman" panose="02020603050405020304" pitchFamily="18" charset="0"/>
                <a:cs typeface="Times New Roman" panose="02020603050405020304" pitchFamily="18" charset="0"/>
              </a:rPr>
              <a:t>ҳолатини</a:t>
            </a:r>
            <a:r>
              <a:rPr lang="ru-RU" sz="2800" b="1" dirty="0">
                <a:solidFill>
                  <a:srgbClr val="FF0000"/>
                </a:solidFill>
                <a:latin typeface="Times New Roman" panose="02020603050405020304" pitchFamily="18" charset="0"/>
                <a:cs typeface="Times New Roman" panose="02020603050405020304" pitchFamily="18" charset="0"/>
              </a:rPr>
              <a:t> комплекс </a:t>
            </a:r>
            <a:r>
              <a:rPr lang="ru-RU" sz="2800" b="1" dirty="0" err="1" smtClean="0">
                <a:solidFill>
                  <a:srgbClr val="FF0000"/>
                </a:solidFill>
                <a:latin typeface="Times New Roman" panose="02020603050405020304" pitchFamily="18" charset="0"/>
                <a:cs typeface="Times New Roman" panose="02020603050405020304" pitchFamily="18" charset="0"/>
              </a:rPr>
              <a:t>баҳолаш</a:t>
            </a:r>
            <a:r>
              <a:rPr lang="ru-RU" sz="2800" b="1" dirty="0" smtClean="0">
                <a:solidFill>
                  <a:srgbClr val="FF0000"/>
                </a:solidFill>
                <a:latin typeface="Times New Roman" panose="02020603050405020304" pitchFamily="18" charset="0"/>
                <a:cs typeface="Times New Roman" panose="02020603050405020304" pitchFamily="18" charset="0"/>
              </a:rPr>
              <a:t/>
            </a:r>
            <a:br>
              <a:rPr lang="ru-RU" sz="2800" b="1" dirty="0" smtClean="0">
                <a:solidFill>
                  <a:srgbClr val="FF0000"/>
                </a:solidFill>
                <a:latin typeface="Times New Roman" panose="02020603050405020304" pitchFamily="18" charset="0"/>
                <a:cs typeface="Times New Roman" panose="02020603050405020304" pitchFamily="18" charset="0"/>
              </a:rPr>
            </a:br>
            <a:r>
              <a:rPr lang="ru-RU" sz="2800" b="1" dirty="0">
                <a:solidFill>
                  <a:srgbClr val="FF0000"/>
                </a:solidFill>
                <a:latin typeface="Times New Roman" panose="02020603050405020304" pitchFamily="18" charset="0"/>
                <a:cs typeface="Times New Roman" panose="02020603050405020304" pitchFamily="18" charset="0"/>
              </a:rPr>
              <a:t>§ 4. Комплексная оценка состояния условий труда на рабочих местах</a:t>
            </a:r>
            <a:endParaRPr lang="ru-RU" sz="2800"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lgn="just">
              <a:buNone/>
            </a:pPr>
            <a:r>
              <a:rPr lang="uz-Cyrl-UZ" dirty="0" smtClean="0">
                <a:latin typeface="Times New Roman" panose="02020603050405020304" pitchFamily="18" charset="0"/>
                <a:cs typeface="Times New Roman" panose="02020603050405020304" pitchFamily="18" charset="0"/>
              </a:rPr>
              <a:t>45. Аттестациядан </a:t>
            </a:r>
            <a:r>
              <a:rPr lang="uz-Cyrl-UZ" dirty="0">
                <a:latin typeface="Times New Roman" panose="02020603050405020304" pitchFamily="18" charset="0"/>
                <a:cs typeface="Times New Roman" panose="02020603050405020304" pitchFamily="18" charset="0"/>
              </a:rPr>
              <a:t>ўтказувчи ташкилот қонун ҳужжатлари талаблари, шунингдек қонун ҳужжатларида белгиланган ҳамда ноқулай, зарарли ва (ёки) хавфли меҳнат шароитларида ишлаганлик учун аттестациядан ўтказиладиган иш ўрнига мос бўлган кафолатлар ва преференциялар тўғрисидаги ахборотни тайёрлайди</a:t>
            </a:r>
            <a:r>
              <a:rPr lang="uz-Cyrl-UZ" dirty="0" smtClean="0">
                <a:latin typeface="Times New Roman" panose="02020603050405020304" pitchFamily="18" charset="0"/>
                <a:cs typeface="Times New Roman" panose="02020603050405020304" pitchFamily="18" charset="0"/>
              </a:rPr>
              <a:t>.</a:t>
            </a:r>
          </a:p>
          <a:p>
            <a:pPr marL="0" indent="0" algn="just">
              <a:buNone/>
            </a:pPr>
            <a:r>
              <a:rPr lang="uz-Cyrl-UZ" dirty="0" smtClean="0">
                <a:solidFill>
                  <a:schemeClr val="accent1">
                    <a:lumMod val="75000"/>
                  </a:schemeClr>
                </a:solidFill>
                <a:latin typeface="Times New Roman" panose="02020603050405020304" pitchFamily="18" charset="0"/>
                <a:cs typeface="Times New Roman" panose="02020603050405020304" pitchFamily="18" charset="0"/>
              </a:rPr>
              <a:t>45. </a:t>
            </a:r>
            <a:r>
              <a:rPr lang="ru-RU" dirty="0" smtClean="0">
                <a:solidFill>
                  <a:schemeClr val="accent1">
                    <a:lumMod val="75000"/>
                  </a:schemeClr>
                </a:solidFill>
                <a:latin typeface="Times New Roman" panose="02020603050405020304" pitchFamily="18" charset="0"/>
                <a:cs typeface="Times New Roman" panose="02020603050405020304" pitchFamily="18" charset="0"/>
              </a:rPr>
              <a:t>Аттестационная организация готовит сведения о требованиях законодательства, а также сведения о гарантиях и преференциях, соответствующих месту работы, которое передается с аттестации для трудоустройства в неблагоприятных, вредных и (или) опасных условиях труда, указанных в законодательстве.</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38017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49885"/>
            <a:ext cx="10515600" cy="640715"/>
          </a:xfrm>
        </p:spPr>
        <p:txBody>
          <a:bodyPr>
            <a:normAutofit/>
          </a:body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VII. </a:t>
            </a:r>
            <a:r>
              <a:rPr lang="ru-RU" sz="2800" b="1" dirty="0" err="1" smtClean="0">
                <a:solidFill>
                  <a:srgbClr val="FF0000"/>
                </a:solidFill>
                <a:latin typeface="Times New Roman" panose="02020603050405020304" pitchFamily="18" charset="0"/>
                <a:cs typeface="Times New Roman" panose="02020603050405020304" pitchFamily="18" charset="0"/>
              </a:rPr>
              <a:t>Режадан</a:t>
            </a:r>
            <a:r>
              <a:rPr lang="ru-RU" sz="2800" b="1" dirty="0" smtClean="0">
                <a:solidFill>
                  <a:srgbClr val="FF0000"/>
                </a:solidFill>
                <a:latin typeface="Times New Roman" panose="02020603050405020304" pitchFamily="18" charset="0"/>
                <a:cs typeface="Times New Roman" panose="02020603050405020304" pitchFamily="18" charset="0"/>
              </a:rPr>
              <a:t> </a:t>
            </a:r>
            <a:r>
              <a:rPr lang="ru-RU" sz="2800" b="1" dirty="0" err="1" smtClean="0">
                <a:solidFill>
                  <a:srgbClr val="FF0000"/>
                </a:solidFill>
                <a:latin typeface="Times New Roman" panose="02020603050405020304" pitchFamily="18" charset="0"/>
                <a:cs typeface="Times New Roman" panose="02020603050405020304" pitchFamily="18" charset="0"/>
              </a:rPr>
              <a:t>ташқари</a:t>
            </a:r>
            <a:r>
              <a:rPr lang="ru-RU" sz="2800" b="1" dirty="0" smtClean="0">
                <a:solidFill>
                  <a:srgbClr val="FF0000"/>
                </a:solidFill>
                <a:latin typeface="Times New Roman" panose="02020603050405020304" pitchFamily="18" charset="0"/>
                <a:cs typeface="Times New Roman" panose="02020603050405020304" pitchFamily="18" charset="0"/>
              </a:rPr>
              <a:t> аттестация </a:t>
            </a:r>
            <a:r>
              <a:rPr lang="ru-RU" sz="2800" b="1" dirty="0" err="1" smtClean="0">
                <a:solidFill>
                  <a:srgbClr val="FF0000"/>
                </a:solidFill>
                <a:latin typeface="Times New Roman" panose="02020603050405020304" pitchFamily="18" charset="0"/>
                <a:cs typeface="Times New Roman" panose="02020603050405020304" pitchFamily="18" charset="0"/>
              </a:rPr>
              <a:t>ўтказиш</a:t>
            </a:r>
            <a:r>
              <a:rPr lang="ru-RU" sz="2800" b="1" dirty="0" smtClean="0">
                <a:solidFill>
                  <a:srgbClr val="FF0000"/>
                </a:solidFill>
                <a:latin typeface="Times New Roman" panose="02020603050405020304" pitchFamily="18" charset="0"/>
                <a:cs typeface="Times New Roman" panose="02020603050405020304" pitchFamily="18" charset="0"/>
              </a:rPr>
              <a:t> </a:t>
            </a:r>
            <a:r>
              <a:rPr lang="ru-RU" sz="2800" b="1" dirty="0" err="1" smtClean="0">
                <a:solidFill>
                  <a:srgbClr val="FF0000"/>
                </a:solidFill>
                <a:latin typeface="Times New Roman" panose="02020603050405020304" pitchFamily="18" charset="0"/>
                <a:cs typeface="Times New Roman" panose="02020603050405020304" pitchFamily="18" charset="0"/>
              </a:rPr>
              <a:t>тартиби</a:t>
            </a:r>
            <a:endParaRPr lang="ru-RU" sz="4000"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990600"/>
            <a:ext cx="11064240" cy="5715000"/>
          </a:xfrm>
        </p:spPr>
        <p:txBody>
          <a:bodyPr>
            <a:normAutofit fontScale="47500" lnSpcReduction="20000"/>
          </a:bodyPr>
          <a:lstStyle/>
          <a:p>
            <a:pPr marL="0" indent="0" algn="just">
              <a:buNone/>
            </a:pPr>
            <a:r>
              <a:rPr lang="ru-RU" sz="3800" b="1" dirty="0" smtClean="0">
                <a:solidFill>
                  <a:srgbClr val="FF0000"/>
                </a:solidFill>
                <a:latin typeface="Times New Roman" panose="02020603050405020304" pitchFamily="18" charset="0"/>
                <a:cs typeface="Times New Roman" panose="02020603050405020304" pitchFamily="18" charset="0"/>
              </a:rPr>
              <a:t>66</a:t>
            </a:r>
            <a:r>
              <a:rPr lang="ru-RU" sz="3800" b="1" dirty="0">
                <a:solidFill>
                  <a:srgbClr val="FF0000"/>
                </a:solidFill>
                <a:latin typeface="Times New Roman" panose="02020603050405020304" pitchFamily="18" charset="0"/>
                <a:cs typeface="Times New Roman" panose="02020603050405020304" pitchFamily="18" charset="0"/>
              </a:rPr>
              <a:t>. </a:t>
            </a:r>
            <a:r>
              <a:rPr lang="ru-RU" sz="3800" b="1" dirty="0" err="1">
                <a:solidFill>
                  <a:srgbClr val="FF0000"/>
                </a:solidFill>
                <a:latin typeface="Times New Roman" panose="02020603050405020304" pitchFamily="18" charset="0"/>
                <a:cs typeface="Times New Roman" panose="02020603050405020304" pitchFamily="18" charset="0"/>
              </a:rPr>
              <a:t>Режадан</a:t>
            </a:r>
            <a:r>
              <a:rPr lang="ru-RU" sz="3800" b="1" dirty="0">
                <a:solidFill>
                  <a:srgbClr val="FF0000"/>
                </a:solidFill>
                <a:latin typeface="Times New Roman" panose="02020603050405020304" pitchFamily="18" charset="0"/>
                <a:cs typeface="Times New Roman" panose="02020603050405020304" pitchFamily="18" charset="0"/>
              </a:rPr>
              <a:t> </a:t>
            </a:r>
            <a:r>
              <a:rPr lang="ru-RU" sz="3800" b="1" dirty="0" err="1">
                <a:solidFill>
                  <a:srgbClr val="FF0000"/>
                </a:solidFill>
                <a:latin typeface="Times New Roman" panose="02020603050405020304" pitchFamily="18" charset="0"/>
                <a:cs typeface="Times New Roman" panose="02020603050405020304" pitchFamily="18" charset="0"/>
              </a:rPr>
              <a:t>ташқари</a:t>
            </a:r>
            <a:r>
              <a:rPr lang="ru-RU" sz="3800" b="1" dirty="0">
                <a:solidFill>
                  <a:srgbClr val="FF0000"/>
                </a:solidFill>
                <a:latin typeface="Times New Roman" panose="02020603050405020304" pitchFamily="18" charset="0"/>
                <a:cs typeface="Times New Roman" panose="02020603050405020304" pitchFamily="18" charset="0"/>
              </a:rPr>
              <a:t> аттестация:</a:t>
            </a:r>
          </a:p>
          <a:p>
            <a:pPr marL="46038" indent="-46038" algn="just"/>
            <a:r>
              <a:rPr lang="ru-RU" sz="3800" dirty="0">
                <a:latin typeface="Times New Roman" panose="02020603050405020304" pitchFamily="18" charset="0"/>
                <a:cs typeface="Times New Roman" panose="02020603050405020304" pitchFamily="18" charset="0"/>
              </a:rPr>
              <a:t>ходим, </a:t>
            </a:r>
            <a:r>
              <a:rPr lang="ru-RU" sz="3800" dirty="0" err="1">
                <a:latin typeface="Times New Roman" panose="02020603050405020304" pitchFamily="18" charset="0"/>
                <a:cs typeface="Times New Roman" panose="02020603050405020304" pitchFamily="18" charset="0"/>
              </a:rPr>
              <a:t>касаба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уюшма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қўмитаси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ёки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ходимларнинг</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бошқа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вакиллик</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органи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тегишли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ўрнида</a:t>
            </a:r>
            <a:r>
              <a:rPr lang="ru-RU" sz="3800" dirty="0">
                <a:latin typeface="Times New Roman" panose="02020603050405020304" pitchFamily="18" charset="0"/>
                <a:cs typeface="Times New Roman" panose="02020603050405020304" pitchFamily="18" charset="0"/>
              </a:rPr>
              <a:t> аттестация </a:t>
            </a:r>
            <a:r>
              <a:rPr lang="ru-RU" sz="3800" dirty="0" err="1">
                <a:latin typeface="Times New Roman" panose="02020603050405020304" pitchFamily="18" charset="0"/>
                <a:cs typeface="Times New Roman" panose="02020603050405020304" pitchFamily="18" charset="0"/>
              </a:rPr>
              <a:t>ўтказиш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тўғрисида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корхона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раҳбарига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ариза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билан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мурожаат</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тақдирда</a:t>
            </a:r>
            <a:r>
              <a:rPr lang="ru-RU" sz="3800" dirty="0">
                <a:latin typeface="Times New Roman" panose="02020603050405020304" pitchFamily="18" charset="0"/>
                <a:cs typeface="Times New Roman" panose="02020603050405020304" pitchFamily="18" charset="0"/>
              </a:rPr>
              <a:t>;</a:t>
            </a:r>
          </a:p>
          <a:p>
            <a:pPr marL="46038" indent="-46038" algn="just"/>
            <a:r>
              <a:rPr lang="ru-RU" sz="3800" dirty="0">
                <a:latin typeface="Times New Roman" panose="02020603050405020304" pitchFamily="18" charset="0"/>
                <a:cs typeface="Times New Roman" panose="02020603050405020304" pitchFamily="18" charset="0"/>
              </a:rPr>
              <a:t>аттестация </a:t>
            </a:r>
            <a:r>
              <a:rPr lang="ru-RU" sz="3800" dirty="0" err="1">
                <a:latin typeface="Times New Roman" panose="02020603050405020304" pitchFamily="18" charset="0"/>
                <a:cs typeface="Times New Roman" panose="02020603050405020304" pitchFamily="18" charset="0"/>
              </a:rPr>
              <a:t>ўтказиш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сифатини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баҳолаш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мақсадида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ўтказилган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меҳнат</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шароитлари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давлат</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экспертизаси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натижалари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бўйича</a:t>
            </a:r>
            <a:r>
              <a:rPr lang="ru-RU" sz="3800" dirty="0">
                <a:latin typeface="Times New Roman" panose="02020603050405020304" pitchFamily="18" charset="0"/>
                <a:cs typeface="Times New Roman" panose="02020603050405020304" pitchFamily="18" charset="0"/>
              </a:rPr>
              <a:t>;</a:t>
            </a:r>
          </a:p>
          <a:p>
            <a:pPr marL="46038" indent="-46038" algn="just"/>
            <a:r>
              <a:rPr lang="ru-RU" sz="3800" dirty="0" err="1" smtClean="0">
                <a:latin typeface="Times New Roman" panose="02020603050405020304" pitchFamily="18" charset="0"/>
                <a:cs typeface="Times New Roman" panose="02020603050405020304" pitchFamily="18" charset="0"/>
              </a:rPr>
              <a:t>меҳнат</a:t>
            </a:r>
            <a:r>
              <a:rPr lang="ru-RU" sz="3800" dirty="0" smtClean="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органлари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томонидан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корхона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раҳбарига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берилган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кўрсатмага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мувофиқ</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ўтказилади</a:t>
            </a:r>
            <a:r>
              <a:rPr lang="ru-RU" sz="3800" dirty="0" smtClean="0">
                <a:latin typeface="Times New Roman" panose="02020603050405020304" pitchFamily="18" charset="0"/>
                <a:cs typeface="Times New Roman" panose="02020603050405020304" pitchFamily="18" charset="0"/>
              </a:rPr>
              <a:t>.</a:t>
            </a:r>
          </a:p>
          <a:p>
            <a:pPr marL="46038" indent="-46038" algn="just"/>
            <a:r>
              <a:rPr lang="uz-Cyrl-UZ" sz="3800" dirty="0">
                <a:solidFill>
                  <a:schemeClr val="accent1">
                    <a:lumMod val="75000"/>
                  </a:schemeClr>
                </a:solidFill>
                <a:latin typeface="Times New Roman" panose="02020603050405020304" pitchFamily="18" charset="0"/>
                <a:cs typeface="Times New Roman" panose="02020603050405020304" pitchFamily="18" charset="0"/>
              </a:rPr>
              <a:t>меҳнат шароитлари кўрсаткичлари бўйича соғломлаштириш (яхшилаш) тадбирлари ўтказиландан сўнг;</a:t>
            </a:r>
            <a:endParaRPr lang="ru-RU" sz="3800" dirty="0">
              <a:solidFill>
                <a:schemeClr val="accent1">
                  <a:lumMod val="75000"/>
                </a:schemeClr>
              </a:solidFill>
              <a:latin typeface="Times New Roman" panose="02020603050405020304" pitchFamily="18" charset="0"/>
              <a:cs typeface="Times New Roman" panose="02020603050405020304" pitchFamily="18" charset="0"/>
            </a:endParaRPr>
          </a:p>
          <a:p>
            <a:pPr marL="46038" indent="-46038" algn="just"/>
            <a:r>
              <a:rPr lang="uz-Cyrl-UZ" sz="3800" dirty="0">
                <a:solidFill>
                  <a:schemeClr val="accent1">
                    <a:lumMod val="75000"/>
                  </a:schemeClr>
                </a:solidFill>
                <a:latin typeface="Times New Roman" panose="02020603050405020304" pitchFamily="18" charset="0"/>
                <a:cs typeface="Times New Roman" panose="02020603050405020304" pitchFamily="18" charset="0"/>
              </a:rPr>
              <a:t>   ишлаб чиқариш ускуналари алмаштирилганда;</a:t>
            </a:r>
            <a:endParaRPr lang="ru-RU" sz="3800" dirty="0">
              <a:solidFill>
                <a:schemeClr val="accent1">
                  <a:lumMod val="75000"/>
                </a:schemeClr>
              </a:solidFill>
              <a:latin typeface="Times New Roman" panose="02020603050405020304" pitchFamily="18" charset="0"/>
              <a:cs typeface="Times New Roman" panose="02020603050405020304" pitchFamily="18" charset="0"/>
            </a:endParaRPr>
          </a:p>
          <a:p>
            <a:pPr marL="46038" indent="-46038" algn="just"/>
            <a:r>
              <a:rPr lang="uz-Cyrl-UZ" sz="3800" dirty="0">
                <a:solidFill>
                  <a:schemeClr val="accent1">
                    <a:lumMod val="75000"/>
                  </a:schemeClr>
                </a:solidFill>
                <a:latin typeface="Times New Roman" panose="02020603050405020304" pitchFamily="18" charset="0"/>
                <a:cs typeface="Times New Roman" panose="02020603050405020304" pitchFamily="18" charset="0"/>
              </a:rPr>
              <a:t>   технологик жараёнлар ўзгартирилганда;</a:t>
            </a:r>
            <a:endParaRPr lang="ru-RU" sz="3800" dirty="0">
              <a:solidFill>
                <a:schemeClr val="accent1">
                  <a:lumMod val="75000"/>
                </a:schemeClr>
              </a:solidFill>
              <a:latin typeface="Times New Roman" panose="02020603050405020304" pitchFamily="18" charset="0"/>
              <a:cs typeface="Times New Roman" panose="02020603050405020304" pitchFamily="18" charset="0"/>
            </a:endParaRPr>
          </a:p>
          <a:p>
            <a:pPr marL="46038" indent="-46038" algn="just"/>
            <a:r>
              <a:rPr lang="uz-Cyrl-UZ" sz="3800" dirty="0">
                <a:solidFill>
                  <a:schemeClr val="accent1">
                    <a:lumMod val="75000"/>
                  </a:schemeClr>
                </a:solidFill>
                <a:latin typeface="Times New Roman" panose="02020603050405020304" pitchFamily="18" charset="0"/>
                <a:cs typeface="Times New Roman" panose="02020603050405020304" pitchFamily="18" charset="0"/>
              </a:rPr>
              <a:t>   жамоавий ҳимоя воситалари ўзгартирилганда ўтказилади.</a:t>
            </a:r>
            <a:endParaRPr lang="ru-RU" sz="3800"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a:r>
              <a:rPr lang="ru-RU" sz="3800" b="1" dirty="0" smtClean="0">
                <a:solidFill>
                  <a:srgbClr val="FF0000"/>
                </a:solidFill>
                <a:latin typeface="Times New Roman" panose="02020603050405020304" pitchFamily="18" charset="0"/>
                <a:cs typeface="Times New Roman" panose="02020603050405020304" pitchFamily="18" charset="0"/>
              </a:rPr>
              <a:t>66.  Внеплановая </a:t>
            </a:r>
            <a:r>
              <a:rPr lang="ru-RU" sz="3800" b="1" dirty="0">
                <a:solidFill>
                  <a:srgbClr val="FF0000"/>
                </a:solidFill>
                <a:latin typeface="Times New Roman" panose="02020603050405020304" pitchFamily="18" charset="0"/>
                <a:cs typeface="Times New Roman" panose="02020603050405020304" pitchFamily="18" charset="0"/>
              </a:rPr>
              <a:t>аттестация проводится:</a:t>
            </a:r>
          </a:p>
          <a:p>
            <a:pPr algn="just"/>
            <a:r>
              <a:rPr lang="ru-RU" sz="3800" dirty="0">
                <a:latin typeface="Times New Roman" panose="02020603050405020304" pitchFamily="18" charset="0"/>
                <a:cs typeface="Times New Roman" panose="02020603050405020304" pitchFamily="18" charset="0"/>
              </a:rPr>
              <a:t>в случае обращения работника, профсоюзного комитета или иного представительного органа работников с заявлением к руководителю предприятия о проведении аттестации на соответствующем рабочем месте;</a:t>
            </a:r>
          </a:p>
          <a:p>
            <a:pPr algn="just"/>
            <a:r>
              <a:rPr lang="ru-RU" sz="3800" dirty="0">
                <a:latin typeface="Times New Roman" panose="02020603050405020304" pitchFamily="18" charset="0"/>
                <a:cs typeface="Times New Roman" panose="02020603050405020304" pitchFamily="18" charset="0"/>
              </a:rPr>
              <a:t>по результатам государственной экспертизы условий труда, проведенной в целях оценки качества проведения аттестации;</a:t>
            </a:r>
          </a:p>
          <a:p>
            <a:pPr algn="just"/>
            <a:r>
              <a:rPr lang="ru-RU" sz="3800" dirty="0" smtClean="0">
                <a:solidFill>
                  <a:schemeClr val="accent1">
                    <a:lumMod val="75000"/>
                  </a:schemeClr>
                </a:solidFill>
                <a:latin typeface="Times New Roman" panose="02020603050405020304" pitchFamily="18" charset="0"/>
                <a:cs typeface="Times New Roman" panose="02020603050405020304" pitchFamily="18" charset="0"/>
              </a:rPr>
              <a:t>в </a:t>
            </a:r>
            <a:r>
              <a:rPr lang="ru-RU" sz="3800" dirty="0">
                <a:solidFill>
                  <a:schemeClr val="accent1">
                    <a:lumMod val="75000"/>
                  </a:schemeClr>
                </a:solidFill>
                <a:latin typeface="Times New Roman" panose="02020603050405020304" pitchFamily="18" charset="0"/>
                <a:cs typeface="Times New Roman" panose="02020603050405020304" pitchFamily="18" charset="0"/>
              </a:rPr>
              <a:t>соответствии с предписанием, выданным руководителю предприятия органами по труду</a:t>
            </a:r>
            <a:r>
              <a:rPr lang="ru-RU" sz="3800" dirty="0" smtClean="0">
                <a:solidFill>
                  <a:schemeClr val="accent1">
                    <a:lumMod val="75000"/>
                  </a:schemeClr>
                </a:solidFill>
                <a:latin typeface="Times New Roman" panose="02020603050405020304" pitchFamily="18" charset="0"/>
                <a:cs typeface="Times New Roman" panose="02020603050405020304" pitchFamily="18" charset="0"/>
              </a:rPr>
              <a:t>.</a:t>
            </a:r>
          </a:p>
          <a:p>
            <a:pPr algn="just"/>
            <a:r>
              <a:rPr lang="ru-RU" sz="3800" dirty="0" smtClean="0">
                <a:solidFill>
                  <a:schemeClr val="accent1">
                    <a:lumMod val="75000"/>
                  </a:schemeClr>
                </a:solidFill>
                <a:latin typeface="Times New Roman" panose="02020603050405020304" pitchFamily="18" charset="0"/>
                <a:cs typeface="Times New Roman" panose="02020603050405020304" pitchFamily="18" charset="0"/>
              </a:rPr>
              <a:t>при замене производственного оборудования;   </a:t>
            </a:r>
          </a:p>
          <a:p>
            <a:pPr algn="just"/>
            <a:r>
              <a:rPr lang="ru-RU" sz="3800" dirty="0" smtClean="0">
                <a:solidFill>
                  <a:schemeClr val="accent1">
                    <a:lumMod val="75000"/>
                  </a:schemeClr>
                </a:solidFill>
                <a:latin typeface="Times New Roman" panose="02020603050405020304" pitchFamily="18" charset="0"/>
                <a:cs typeface="Times New Roman" panose="02020603050405020304" pitchFamily="18" charset="0"/>
              </a:rPr>
              <a:t>когда меняются технологические процессы;   </a:t>
            </a:r>
          </a:p>
          <a:p>
            <a:pPr algn="just"/>
            <a:r>
              <a:rPr lang="ru-RU" sz="3800" dirty="0" smtClean="0">
                <a:solidFill>
                  <a:schemeClr val="accent1">
                    <a:lumMod val="75000"/>
                  </a:schemeClr>
                </a:solidFill>
                <a:latin typeface="Times New Roman" panose="02020603050405020304" pitchFamily="18" charset="0"/>
                <a:cs typeface="Times New Roman" panose="02020603050405020304" pitchFamily="18" charset="0"/>
              </a:rPr>
              <a:t>команда проводится при смене средств защиты.</a:t>
            </a:r>
            <a:endParaRPr lang="ru-RU" dirty="0"/>
          </a:p>
        </p:txBody>
      </p:sp>
    </p:spTree>
    <p:extLst>
      <p:ext uri="{BB962C8B-B14F-4D97-AF65-F5344CB8AC3E}">
        <p14:creationId xmlns:p14="http://schemas.microsoft.com/office/powerpoint/2010/main" val="1478434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2881"/>
            <a:ext cx="10515600" cy="746760"/>
          </a:xfrm>
        </p:spPr>
        <p:txBody>
          <a:bodyPr>
            <a:normAutofit fontScale="90000"/>
          </a:bodyPr>
          <a:lstStyle/>
          <a:p>
            <a:pPr algn="ctr"/>
            <a:r>
              <a:rPr lang="en-US" sz="3200" b="1" dirty="0">
                <a:solidFill>
                  <a:srgbClr val="FF0000"/>
                </a:solidFill>
                <a:latin typeface="Times New Roman" panose="02020603050405020304" pitchFamily="18" charset="0"/>
                <a:cs typeface="Times New Roman" panose="02020603050405020304" pitchFamily="18" charset="0"/>
              </a:rPr>
              <a:t>VIII. </a:t>
            </a:r>
            <a:r>
              <a:rPr lang="ru-RU" sz="3200" b="1" dirty="0" err="1">
                <a:solidFill>
                  <a:srgbClr val="FF0000"/>
                </a:solidFill>
                <a:latin typeface="Times New Roman" panose="02020603050405020304" pitchFamily="18" charset="0"/>
                <a:cs typeface="Times New Roman" panose="02020603050405020304" pitchFamily="18" charset="0"/>
              </a:rPr>
              <a:t>Якунловчи</a:t>
            </a:r>
            <a:r>
              <a:rPr lang="ru-RU" sz="3200" b="1" dirty="0">
                <a:solidFill>
                  <a:srgbClr val="FF0000"/>
                </a:solidFill>
                <a:latin typeface="Times New Roman" panose="02020603050405020304" pitchFamily="18" charset="0"/>
                <a:cs typeface="Times New Roman" panose="02020603050405020304" pitchFamily="18" charset="0"/>
              </a:rPr>
              <a:t> </a:t>
            </a:r>
            <a:r>
              <a:rPr lang="ru-RU" sz="3200" b="1" dirty="0" err="1" smtClean="0">
                <a:solidFill>
                  <a:srgbClr val="FF0000"/>
                </a:solidFill>
                <a:latin typeface="Times New Roman" panose="02020603050405020304" pitchFamily="18" charset="0"/>
                <a:cs typeface="Times New Roman" panose="02020603050405020304" pitchFamily="18" charset="0"/>
              </a:rPr>
              <a:t>қоидалар</a:t>
            </a:r>
            <a:r>
              <a:rPr lang="ru-RU" sz="3200" b="1" dirty="0" smtClean="0">
                <a:solidFill>
                  <a:srgbClr val="FF0000"/>
                </a:solidFill>
                <a:latin typeface="Times New Roman" panose="02020603050405020304" pitchFamily="18" charset="0"/>
                <a:cs typeface="Times New Roman" panose="02020603050405020304" pitchFamily="18" charset="0"/>
              </a:rPr>
              <a:t/>
            </a:r>
            <a:br>
              <a:rPr lang="ru-RU" sz="3200" b="1" dirty="0" smtClean="0">
                <a:solidFill>
                  <a:srgbClr val="FF0000"/>
                </a:solidFill>
                <a:latin typeface="Times New Roman" panose="02020603050405020304" pitchFamily="18" charset="0"/>
                <a:cs typeface="Times New Roman" panose="02020603050405020304" pitchFamily="18" charset="0"/>
              </a:rPr>
            </a:br>
            <a:endParaRPr lang="ru-RU" sz="3200"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3840" y="764748"/>
            <a:ext cx="11201400" cy="5928360"/>
          </a:xfrm>
        </p:spPr>
        <p:txBody>
          <a:bodyPr>
            <a:normAutofit fontScale="77500" lnSpcReduction="20000"/>
          </a:bodyPr>
          <a:lstStyle/>
          <a:p>
            <a:pPr marL="0" indent="0" algn="just">
              <a:lnSpc>
                <a:spcPct val="100000"/>
              </a:lnSpc>
              <a:spcBef>
                <a:spcPts val="0"/>
              </a:spcBef>
              <a:buNone/>
            </a:pPr>
            <a:r>
              <a:rPr lang="uz-Cyrl-UZ" sz="3000" dirty="0">
                <a:latin typeface="Times New Roman" panose="02020603050405020304" pitchFamily="18" charset="0"/>
                <a:cs typeface="Times New Roman" panose="02020603050405020304" pitchFamily="18" charset="0"/>
              </a:rPr>
              <a:t>Иш ўринлари мехнат шароитлари махсус баҳолашдан ўтказиш соҳасида назоратни</a:t>
            </a:r>
            <a:r>
              <a:rPr lang="uz-Cyrl-UZ" sz="3000" dirty="0" smtClean="0">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endParaRPr lang="ru-RU" sz="3000" dirty="0">
              <a:latin typeface="Times New Roman" panose="02020603050405020304" pitchFamily="18" charset="0"/>
              <a:cs typeface="Times New Roman" panose="02020603050405020304" pitchFamily="18" charset="0"/>
            </a:endParaRPr>
          </a:p>
          <a:p>
            <a:pPr marL="0" indent="274638" algn="just">
              <a:lnSpc>
                <a:spcPct val="100000"/>
              </a:lnSpc>
              <a:spcBef>
                <a:spcPts val="0"/>
              </a:spcBef>
            </a:pPr>
            <a:r>
              <a:rPr lang="uz-Cyrl-UZ" sz="3000" dirty="0">
                <a:latin typeface="Times New Roman" panose="02020603050405020304" pitchFamily="18" charset="0"/>
                <a:cs typeface="Times New Roman" panose="02020603050405020304" pitchFamily="18" charset="0"/>
              </a:rPr>
              <a:t>Ўзбекистон Республикаси Бандлик ва меҳнат муносабатлари вазирлиги - иш ўринлари меҳнат шароитларини махсус баҳолаш материалларини хужжатлариш, меҳнат шароитлари билан боғлиқ имтиёзлар ва компенсацияларни кўллаш;</a:t>
            </a:r>
            <a:endParaRPr lang="ru-RU" sz="3000" dirty="0">
              <a:latin typeface="Times New Roman" panose="02020603050405020304" pitchFamily="18" charset="0"/>
              <a:cs typeface="Times New Roman" panose="02020603050405020304" pitchFamily="18" charset="0"/>
            </a:endParaRPr>
          </a:p>
          <a:p>
            <a:pPr marL="0" indent="274638" algn="just">
              <a:lnSpc>
                <a:spcPct val="100000"/>
              </a:lnSpc>
              <a:spcBef>
                <a:spcPts val="0"/>
              </a:spcBef>
            </a:pPr>
            <a:r>
              <a:rPr lang="uz-Cyrl-UZ" sz="3000" dirty="0">
                <a:latin typeface="Times New Roman" panose="02020603050405020304" pitchFamily="18" charset="0"/>
                <a:cs typeface="Times New Roman" panose="02020603050405020304" pitchFamily="18" charset="0"/>
              </a:rPr>
              <a:t>Ўзстандарт агентлиги - ўлчов бирлиги ва метрологик талабларни бажариш;</a:t>
            </a:r>
            <a:endParaRPr lang="ru-RU" sz="3000" dirty="0">
              <a:latin typeface="Times New Roman" panose="02020603050405020304" pitchFamily="18" charset="0"/>
              <a:cs typeface="Times New Roman" panose="02020603050405020304" pitchFamily="18" charset="0"/>
            </a:endParaRPr>
          </a:p>
          <a:p>
            <a:pPr marL="0" indent="274638" algn="just">
              <a:lnSpc>
                <a:spcPct val="100000"/>
              </a:lnSpc>
              <a:spcBef>
                <a:spcPts val="0"/>
              </a:spcBef>
            </a:pPr>
            <a:r>
              <a:rPr lang="uz-Cyrl-UZ" sz="3000" dirty="0">
                <a:latin typeface="Times New Roman" panose="02020603050405020304" pitchFamily="18" charset="0"/>
                <a:cs typeface="Times New Roman" panose="02020603050405020304" pitchFamily="18" charset="0"/>
              </a:rPr>
              <a:t>Санитария-эпидемиологик осойишталик ва жамоат саломатлиги хизмати – иш ўринлари меҳнат шароити омилларини гигиеник меъёрларга мувофиқлиги, касбий хавф даражаси ва ходим касб касаллигини аниқлашни амалга оширади</a:t>
            </a:r>
            <a:r>
              <a:rPr lang="uz-Cyrl-UZ" sz="3000" dirty="0" smtClean="0">
                <a:latin typeface="Times New Roman" panose="02020603050405020304" pitchFamily="18" charset="0"/>
                <a:cs typeface="Times New Roman" panose="02020603050405020304" pitchFamily="18" charset="0"/>
              </a:rPr>
              <a:t>.</a:t>
            </a:r>
          </a:p>
          <a:p>
            <a:pPr marL="0" indent="0" algn="ctr">
              <a:lnSpc>
                <a:spcPct val="100000"/>
              </a:lnSpc>
              <a:spcBef>
                <a:spcPts val="0"/>
              </a:spcBef>
              <a:buNone/>
            </a:pPr>
            <a:endParaRPr lang="uz-Cyrl-UZ" sz="1400" b="1" dirty="0" smtClean="0">
              <a:solidFill>
                <a:srgbClr val="FF0000"/>
              </a:solidFill>
              <a:latin typeface="Times New Roman" panose="02020603050405020304" pitchFamily="18" charset="0"/>
              <a:cs typeface="Times New Roman" panose="02020603050405020304" pitchFamily="18" charset="0"/>
            </a:endParaRPr>
          </a:p>
          <a:p>
            <a:pPr marL="0" indent="0" algn="ctr">
              <a:lnSpc>
                <a:spcPct val="100000"/>
              </a:lnSpc>
              <a:spcBef>
                <a:spcPts val="0"/>
              </a:spcBef>
              <a:buNone/>
            </a:pPr>
            <a:r>
              <a:rPr lang="en-US" b="1" dirty="0" smtClean="0">
                <a:solidFill>
                  <a:srgbClr val="FF0000"/>
                </a:solidFill>
                <a:latin typeface="Times New Roman" panose="02020603050405020304" pitchFamily="18" charset="0"/>
                <a:cs typeface="Times New Roman" panose="02020603050405020304" pitchFamily="18" charset="0"/>
              </a:rPr>
              <a:t>VIII</a:t>
            </a:r>
            <a:r>
              <a:rPr lang="en-US" b="1" dirty="0">
                <a:solidFill>
                  <a:srgbClr val="FF0000"/>
                </a:solidFill>
                <a:latin typeface="Times New Roman" panose="02020603050405020304" pitchFamily="18" charset="0"/>
                <a:cs typeface="Times New Roman" panose="02020603050405020304" pitchFamily="18" charset="0"/>
              </a:rPr>
              <a:t>. </a:t>
            </a:r>
            <a:r>
              <a:rPr lang="ru-RU" b="1" dirty="0">
                <a:solidFill>
                  <a:srgbClr val="FF0000"/>
                </a:solidFill>
                <a:latin typeface="Times New Roman" panose="02020603050405020304" pitchFamily="18" charset="0"/>
                <a:cs typeface="Times New Roman" panose="02020603050405020304" pitchFamily="18" charset="0"/>
              </a:rPr>
              <a:t>Заключительные </a:t>
            </a:r>
            <a:r>
              <a:rPr lang="ru-RU" b="1" dirty="0" smtClean="0">
                <a:solidFill>
                  <a:srgbClr val="FF0000"/>
                </a:solidFill>
                <a:latin typeface="Times New Roman" panose="02020603050405020304" pitchFamily="18" charset="0"/>
                <a:cs typeface="Times New Roman" panose="02020603050405020304" pitchFamily="18" charset="0"/>
              </a:rPr>
              <a:t>положения</a:t>
            </a:r>
            <a:endParaRPr lang="ru-RU" sz="21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ru-RU" sz="3000" dirty="0" smtClean="0">
                <a:solidFill>
                  <a:schemeClr val="accent1">
                    <a:lumMod val="75000"/>
                  </a:schemeClr>
                </a:solidFill>
                <a:latin typeface="Times New Roman" panose="02020603050405020304" pitchFamily="18" charset="0"/>
                <a:cs typeface="Times New Roman" panose="02020603050405020304" pitchFamily="18" charset="0"/>
              </a:rPr>
              <a:t>Контроль в области специальной оценки условий труда на рабочих местах:</a:t>
            </a:r>
          </a:p>
          <a:p>
            <a:pPr marL="0" indent="0" algn="just">
              <a:lnSpc>
                <a:spcPct val="100000"/>
              </a:lnSpc>
              <a:spcBef>
                <a:spcPts val="0"/>
              </a:spcBef>
              <a:buNone/>
            </a:pPr>
            <a:endParaRPr lang="ru-RU" sz="1500" dirty="0" smtClean="0">
              <a:latin typeface="Times New Roman" panose="02020603050405020304" pitchFamily="18" charset="0"/>
              <a:cs typeface="Times New Roman" panose="02020603050405020304" pitchFamily="18" charset="0"/>
            </a:endParaRPr>
          </a:p>
          <a:p>
            <a:pPr marL="0" indent="274638" algn="just">
              <a:lnSpc>
                <a:spcPct val="100000"/>
              </a:lnSpc>
              <a:spcBef>
                <a:spcPts val="0"/>
              </a:spcBef>
            </a:pPr>
            <a:r>
              <a:rPr lang="ru-RU" sz="3000" dirty="0" smtClean="0">
                <a:solidFill>
                  <a:schemeClr val="accent1">
                    <a:lumMod val="75000"/>
                  </a:schemeClr>
                </a:solidFill>
                <a:latin typeface="Times New Roman" panose="02020603050405020304" pitchFamily="18" charset="0"/>
                <a:cs typeface="Times New Roman" panose="02020603050405020304" pitchFamily="18" charset="0"/>
              </a:rPr>
              <a:t>Министерство занятости и трудовых отношений Республики Узбекистан - документация материалов для специальной оценки условий труда на рабочих местах, применения льгот и компенсаций, связанных с условиями труда;</a:t>
            </a:r>
          </a:p>
          <a:p>
            <a:pPr marL="0" indent="274638" algn="just">
              <a:lnSpc>
                <a:spcPct val="100000"/>
              </a:lnSpc>
              <a:spcBef>
                <a:spcPts val="0"/>
              </a:spcBef>
            </a:pPr>
            <a:r>
              <a:rPr lang="ru-RU" sz="3000" dirty="0" smtClean="0">
                <a:solidFill>
                  <a:schemeClr val="accent1">
                    <a:lumMod val="75000"/>
                  </a:schemeClr>
                </a:solidFill>
                <a:latin typeface="Times New Roman" panose="02020603050405020304" pitchFamily="18" charset="0"/>
                <a:cs typeface="Times New Roman" panose="02020603050405020304" pitchFamily="18" charset="0"/>
              </a:rPr>
              <a:t>Агентство «</a:t>
            </a:r>
            <a:r>
              <a:rPr lang="ru-RU" sz="3000" dirty="0" err="1" smtClean="0">
                <a:solidFill>
                  <a:schemeClr val="accent1">
                    <a:lumMod val="75000"/>
                  </a:schemeClr>
                </a:solidFill>
                <a:latin typeface="Times New Roman" panose="02020603050405020304" pitchFamily="18" charset="0"/>
                <a:cs typeface="Times New Roman" panose="02020603050405020304" pitchFamily="18" charset="0"/>
              </a:rPr>
              <a:t>Узстандарт</a:t>
            </a:r>
            <a:r>
              <a:rPr lang="ru-RU" sz="3000" dirty="0" smtClean="0">
                <a:solidFill>
                  <a:schemeClr val="accent1">
                    <a:lumMod val="75000"/>
                  </a:schemeClr>
                </a:solidFill>
                <a:latin typeface="Times New Roman" panose="02020603050405020304" pitchFamily="18" charset="0"/>
                <a:cs typeface="Times New Roman" panose="02020603050405020304" pitchFamily="18" charset="0"/>
              </a:rPr>
              <a:t>» - единица измерения и соответствие метрологическим требованиям;</a:t>
            </a:r>
          </a:p>
          <a:p>
            <a:pPr marL="0" indent="274638" algn="just">
              <a:lnSpc>
                <a:spcPct val="100000"/>
              </a:lnSpc>
              <a:spcBef>
                <a:spcPts val="0"/>
              </a:spcBef>
            </a:pPr>
            <a:r>
              <a:rPr lang="ru-RU" sz="3000" dirty="0" smtClean="0">
                <a:solidFill>
                  <a:schemeClr val="accent1">
                    <a:lumMod val="75000"/>
                  </a:schemeClr>
                </a:solidFill>
                <a:latin typeface="Times New Roman" panose="02020603050405020304" pitchFamily="18" charset="0"/>
                <a:cs typeface="Times New Roman" panose="02020603050405020304" pitchFamily="18" charset="0"/>
              </a:rPr>
              <a:t>Санитарно-эпидемиологический мир и здравоохранение - определяет соответствие факторов условий труда на рабочем месте гигиеническим нормам, уровень профессиональной опасности и профессиональных заболеваний работника.</a:t>
            </a:r>
            <a:endParaRPr lang="ru-RU" dirty="0"/>
          </a:p>
        </p:txBody>
      </p:sp>
    </p:spTree>
    <p:extLst>
      <p:ext uri="{BB962C8B-B14F-4D97-AF65-F5344CB8AC3E}">
        <p14:creationId xmlns:p14="http://schemas.microsoft.com/office/powerpoint/2010/main" val="28034519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b="1" dirty="0" err="1" smtClean="0">
                <a:solidFill>
                  <a:srgbClr val="FF0000"/>
                </a:solidFill>
                <a:latin typeface="Times New Roman" panose="02020603050405020304" pitchFamily="18" charset="0"/>
                <a:cs typeface="Times New Roman" panose="02020603050405020304" pitchFamily="18" charset="0"/>
              </a:rPr>
              <a:t>Бирламчи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тиббий</a:t>
            </a:r>
            <a:r>
              <a:rPr lang="ru-RU" sz="2400" b="1" dirty="0" smtClean="0">
                <a:solidFill>
                  <a:srgbClr val="FF0000"/>
                </a:solidFill>
                <a:latin typeface="Times New Roman" panose="02020603050405020304" pitchFamily="18" charset="0"/>
                <a:cs typeface="Times New Roman" panose="02020603050405020304" pitchFamily="18" charset="0"/>
              </a:rPr>
              <a:t>-санитария </a:t>
            </a:r>
            <a:r>
              <a:rPr lang="ru-RU" sz="2400" b="1" dirty="0" err="1" smtClean="0">
                <a:solidFill>
                  <a:srgbClr val="FF0000"/>
                </a:solidFill>
                <a:latin typeface="Times New Roman" panose="02020603050405020304" pitchFamily="18" charset="0"/>
                <a:cs typeface="Times New Roman" panose="02020603050405020304" pitchFamily="18" charset="0"/>
              </a:rPr>
              <a:t>ёрдами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муассасалари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фаолиятига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мутлақо</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янги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механизмларни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жорий</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қилиш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ва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соғлиқни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сақлаш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тизимида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олиб</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борилаётган</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ислоҳотлар</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самарадорлигини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янада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ошириш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чора-тадбирлари</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тўғрисида</a:t>
            </a:r>
            <a:r>
              <a:rPr lang="ru-RU" sz="2400" b="1" dirty="0" smtClean="0">
                <a:solidFill>
                  <a:srgbClr val="FF0000"/>
                </a:solidFill>
                <a:latin typeface="Times New Roman" panose="02020603050405020304" pitchFamily="18" charset="0"/>
                <a:cs typeface="Times New Roman" panose="02020603050405020304" pitchFamily="18" charset="0"/>
              </a:rPr>
              <a:t>(</a:t>
            </a:r>
            <a:r>
              <a:rPr lang="ru-RU" sz="2400" b="1" dirty="0">
                <a:solidFill>
                  <a:srgbClr val="FF0000"/>
                </a:solidFill>
                <a:latin typeface="Times New Roman" panose="02020603050405020304" pitchFamily="18" charset="0"/>
                <a:cs typeface="Times New Roman" panose="02020603050405020304" pitchFamily="18" charset="0"/>
              </a:rPr>
              <a:t>ПФ-6110-сон 12.11.2020</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690688"/>
            <a:ext cx="10515600" cy="5167311"/>
          </a:xfrm>
        </p:spPr>
        <p:txBody>
          <a:bodyPr>
            <a:normAutofit fontScale="40000" lnSpcReduction="20000"/>
          </a:bodyPr>
          <a:lstStyle/>
          <a:p>
            <a:pPr marL="0" indent="0" algn="just">
              <a:lnSpc>
                <a:spcPct val="120000"/>
              </a:lnSpc>
              <a:spcBef>
                <a:spcPts val="0"/>
              </a:spcBef>
              <a:buNone/>
            </a:pPr>
            <a:r>
              <a:rPr lang="ru-RU" sz="4800" dirty="0">
                <a:latin typeface="Times New Roman" panose="02020603050405020304" pitchFamily="18" charset="0"/>
                <a:cs typeface="Times New Roman" panose="02020603050405020304" pitchFamily="18" charset="0"/>
              </a:rPr>
              <a:t>9. 2021 </a:t>
            </a:r>
            <a:r>
              <a:rPr lang="ru-RU" sz="4800" dirty="0" err="1">
                <a:latin typeface="Times New Roman" panose="02020603050405020304" pitchFamily="18" charset="0"/>
                <a:cs typeface="Times New Roman" panose="02020603050405020304" pitchFamily="18" charset="0"/>
              </a:rPr>
              <a:t>йил</a:t>
            </a:r>
            <a:r>
              <a:rPr lang="ru-RU" sz="4800" dirty="0">
                <a:latin typeface="Times New Roman" panose="02020603050405020304" pitchFamily="18" charset="0"/>
                <a:cs typeface="Times New Roman" panose="02020603050405020304" pitchFamily="18" charset="0"/>
              </a:rPr>
              <a:t> 1 </a:t>
            </a:r>
            <a:r>
              <a:rPr lang="ru-RU" sz="4800" dirty="0" err="1">
                <a:latin typeface="Times New Roman" panose="02020603050405020304" pitchFamily="18" charset="0"/>
                <a:cs typeface="Times New Roman" panose="02020603050405020304" pitchFamily="18" charset="0"/>
              </a:rPr>
              <a:t>январдан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бошлаб</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босқичма-босқич</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ўринларини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меҳнат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шароитлари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ва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асбоб-ускуналарнинг</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ишчи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ва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хизматчиларга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жароҳат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етказиш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хавфлилиги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юзасидан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аттестациядан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ўтказиш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ўрнига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меҳнат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шароитларини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тизими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жорий</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этилсин</a:t>
            </a:r>
            <a:r>
              <a:rPr lang="ru-RU" sz="4800" dirty="0">
                <a:latin typeface="Times New Roman" panose="02020603050405020304" pitchFamily="18" charset="0"/>
                <a:cs typeface="Times New Roman" panose="02020603050405020304" pitchFamily="18" charset="0"/>
              </a:rPr>
              <a:t>.</a:t>
            </a:r>
          </a:p>
          <a:p>
            <a:pPr marL="0" indent="0" algn="just">
              <a:lnSpc>
                <a:spcPct val="120000"/>
              </a:lnSpc>
              <a:spcBef>
                <a:spcPts val="0"/>
              </a:spcBef>
              <a:buNone/>
            </a:pPr>
            <a:r>
              <a:rPr lang="ru-RU" sz="4800" dirty="0" err="1">
                <a:latin typeface="Times New Roman" panose="02020603050405020304" pitchFamily="18" charset="0"/>
                <a:cs typeface="Times New Roman" panose="02020603050405020304" pitchFamily="18" charset="0"/>
              </a:rPr>
              <a:t>Белгилаб</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қўйилсинки</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жараёнида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биринчи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навбатда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ўринларидаги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хавфли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ва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зарарли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омилларнинг</a:t>
            </a:r>
            <a:r>
              <a:rPr lang="ru-RU" sz="4800" dirty="0">
                <a:latin typeface="Times New Roman" panose="02020603050405020304" pitchFamily="18" charset="0"/>
                <a:cs typeface="Times New Roman" panose="02020603050405020304" pitchFamily="18" charset="0"/>
              </a:rPr>
              <a:t> ходим </a:t>
            </a:r>
            <a:r>
              <a:rPr lang="ru-RU" sz="4800" dirty="0" err="1">
                <a:latin typeface="Times New Roman" panose="02020603050405020304" pitchFamily="18" charset="0"/>
                <a:cs typeface="Times New Roman" panose="02020603050405020304" pitchFamily="18" charset="0"/>
              </a:rPr>
              <a:t>саломатлиги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даражасига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таъсирини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бартараф</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этишга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қаратилади</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баҳоловчи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ходимлар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таркибига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олий</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маълумотга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эга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бўлган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меҳнат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гигиенаси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мутахассиси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мажбурий</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тарзда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киритилади</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фақатгина</a:t>
            </a:r>
            <a:r>
              <a:rPr lang="ru-RU" sz="4800" dirty="0">
                <a:latin typeface="Times New Roman" panose="02020603050405020304" pitchFamily="18" charset="0"/>
                <a:cs typeface="Times New Roman" panose="02020603050405020304" pitchFamily="18" charset="0"/>
              </a:rPr>
              <a:t> штат </a:t>
            </a:r>
            <a:r>
              <a:rPr lang="ru-RU" sz="4800" dirty="0" err="1">
                <a:latin typeface="Times New Roman" panose="02020603050405020304" pitchFamily="18" charset="0"/>
                <a:cs typeface="Times New Roman" panose="02020603050405020304" pitchFamily="18" charset="0"/>
              </a:rPr>
              <a:t>бирлигидаги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ходимларида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бўйича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ишларни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бажариш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ҳуқуқига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эга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бўлган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гувоҳномаси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мавжуд</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ташкилот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юридик</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шахслар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томонидан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амалга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оширилади</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err="1">
                <a:latin typeface="Times New Roman" panose="02020603050405020304" pitchFamily="18" charset="0"/>
                <a:cs typeface="Times New Roman" panose="02020603050405020304" pitchFamily="18" charset="0"/>
              </a:rPr>
              <a:t>Вазирлар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Маҳкамаси</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тизимининг</a:t>
            </a:r>
            <a:r>
              <a:rPr lang="ru-RU" sz="4800" dirty="0">
                <a:latin typeface="Times New Roman" panose="02020603050405020304" pitchFamily="18" charset="0"/>
                <a:cs typeface="Times New Roman" panose="02020603050405020304" pitchFamily="18" charset="0"/>
              </a:rPr>
              <a:t> 2021 — 2023 </a:t>
            </a:r>
            <a:r>
              <a:rPr lang="ru-RU" sz="4800" dirty="0" err="1">
                <a:latin typeface="Times New Roman" panose="02020603050405020304" pitchFamily="18" charset="0"/>
                <a:cs typeface="Times New Roman" panose="02020603050405020304" pitchFamily="18" charset="0"/>
              </a:rPr>
              <a:t>йиллар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мобайнида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тўлиқ</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жорий</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қилинишини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таъминласин</a:t>
            </a:r>
            <a:r>
              <a:rPr lang="ru-RU" sz="4800" dirty="0">
                <a:latin typeface="Times New Roman" panose="02020603050405020304" pitchFamily="18" charset="0"/>
                <a:cs typeface="Times New Roman" panose="02020603050405020304" pitchFamily="18" charset="0"/>
              </a:rPr>
              <a:t>;</a:t>
            </a:r>
          </a:p>
          <a:p>
            <a:pPr marL="0" indent="182563" algn="just">
              <a:lnSpc>
                <a:spcPct val="120000"/>
              </a:lnSpc>
              <a:spcBef>
                <a:spcPts val="0"/>
              </a:spcBef>
            </a:pPr>
            <a:r>
              <a:rPr lang="ru-RU" sz="4800" dirty="0">
                <a:latin typeface="Times New Roman" panose="02020603050405020304" pitchFamily="18" charset="0"/>
                <a:cs typeface="Times New Roman" panose="02020603050405020304" pitchFamily="18" charset="0"/>
              </a:rPr>
              <a:t>2021 </a:t>
            </a:r>
            <a:r>
              <a:rPr lang="ru-RU" sz="4800" dirty="0" err="1">
                <a:latin typeface="Times New Roman" panose="02020603050405020304" pitchFamily="18" charset="0"/>
                <a:cs typeface="Times New Roman" panose="02020603050405020304" pitchFamily="18" charset="0"/>
              </a:rPr>
              <a:t>йил</a:t>
            </a:r>
            <a:r>
              <a:rPr lang="ru-RU" sz="4800" dirty="0">
                <a:latin typeface="Times New Roman" panose="02020603050405020304" pitchFamily="18" charset="0"/>
                <a:cs typeface="Times New Roman" panose="02020603050405020304" pitchFamily="18" charset="0"/>
              </a:rPr>
              <a:t> 1 </a:t>
            </a:r>
            <a:r>
              <a:rPr lang="ru-RU" sz="4800" dirty="0" err="1">
                <a:latin typeface="Times New Roman" panose="02020603050405020304" pitchFamily="18" charset="0"/>
                <a:cs typeface="Times New Roman" panose="02020603050405020304" pitchFamily="18" charset="0"/>
              </a:rPr>
              <a:t>январга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қадар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меҳнат</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шароитларини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махсус</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баҳолаш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бўйича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маълумотларни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киритиш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ҳамда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таҳлил</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қилиш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механизмини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жорий</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қилиш</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учун</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ягона</a:t>
            </a:r>
            <a:r>
              <a:rPr lang="ru-RU" sz="4800" dirty="0">
                <a:latin typeface="Times New Roman" panose="02020603050405020304" pitchFamily="18" charset="0"/>
                <a:cs typeface="Times New Roman" panose="02020603050405020304" pitchFamily="18" charset="0"/>
              </a:rPr>
              <a:t> электрон платформа </a:t>
            </a:r>
            <a:r>
              <a:rPr lang="ru-RU" sz="4800" dirty="0" err="1">
                <a:latin typeface="Times New Roman" panose="02020603050405020304" pitchFamily="18" charset="0"/>
                <a:cs typeface="Times New Roman" panose="02020603050405020304" pitchFamily="18" charset="0"/>
              </a:rPr>
              <a:t>базаси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яратилишини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ва</a:t>
            </a:r>
            <a:r>
              <a:rPr lang="ru-RU" sz="4800" dirty="0">
                <a:latin typeface="Times New Roman" panose="02020603050405020304" pitchFamily="18" charset="0"/>
                <a:cs typeface="Times New Roman" panose="02020603050405020304" pitchFamily="18" charset="0"/>
              </a:rPr>
              <a:t> 2021 </a:t>
            </a:r>
            <a:r>
              <a:rPr lang="ru-RU" sz="4800" dirty="0" err="1">
                <a:latin typeface="Times New Roman" panose="02020603050405020304" pitchFamily="18" charset="0"/>
                <a:cs typeface="Times New Roman" panose="02020603050405020304" pitchFamily="18" charset="0"/>
              </a:rPr>
              <a:t>йил</a:t>
            </a:r>
            <a:r>
              <a:rPr lang="ru-RU" sz="4800" dirty="0">
                <a:latin typeface="Times New Roman" panose="02020603050405020304" pitchFamily="18" charset="0"/>
                <a:cs typeface="Times New Roman" panose="02020603050405020304" pitchFamily="18" charset="0"/>
              </a:rPr>
              <a:t> 1 </a:t>
            </a:r>
            <a:r>
              <a:rPr lang="ru-RU" sz="4800" dirty="0" err="1">
                <a:latin typeface="Times New Roman" panose="02020603050405020304" pitchFamily="18" charset="0"/>
                <a:cs typeface="Times New Roman" panose="02020603050405020304" pitchFamily="18" charset="0"/>
              </a:rPr>
              <a:t>февралга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қадар</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унинг</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тўлиқ</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ишга</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туширилишини</a:t>
            </a:r>
            <a:r>
              <a:rPr lang="ru-RU" sz="4800" dirty="0">
                <a:latin typeface="Times New Roman" panose="02020603050405020304" pitchFamily="18" charset="0"/>
                <a:cs typeface="Times New Roman" panose="02020603050405020304" pitchFamily="18" charset="0"/>
              </a:rPr>
              <a:t> </a:t>
            </a:r>
            <a:r>
              <a:rPr lang="ru-RU" sz="4800" dirty="0" err="1">
                <a:latin typeface="Times New Roman" panose="02020603050405020304" pitchFamily="18" charset="0"/>
                <a:cs typeface="Times New Roman" panose="02020603050405020304" pitchFamily="18" charset="0"/>
              </a:rPr>
              <a:t>таъминласин</a:t>
            </a:r>
            <a:r>
              <a:rPr lang="ru-RU" sz="4800" dirty="0">
                <a:latin typeface="Times New Roman" panose="02020603050405020304" pitchFamily="18" charset="0"/>
                <a:cs typeface="Times New Roman" panose="02020603050405020304" pitchFamily="18" charset="0"/>
              </a:rPr>
              <a:t>.</a:t>
            </a:r>
          </a:p>
          <a:p>
            <a:endParaRPr lang="ru-RU" dirty="0"/>
          </a:p>
        </p:txBody>
      </p:sp>
    </p:spTree>
    <p:extLst>
      <p:ext uri="{BB962C8B-B14F-4D97-AF65-F5344CB8AC3E}">
        <p14:creationId xmlns:p14="http://schemas.microsoft.com/office/powerpoint/2010/main" val="426763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957560" cy="1325563"/>
          </a:xfrm>
        </p:spPr>
        <p:txBody>
          <a:bodyPr>
            <a:noAutofit/>
          </a:bodyPr>
          <a:lstStyle/>
          <a:p>
            <a:pPr algn="ctr"/>
            <a:r>
              <a:rPr lang="ru-RU" sz="2400" b="1" cap="all" dirty="0">
                <a:solidFill>
                  <a:srgbClr val="FF0000"/>
                </a:solidFill>
                <a:latin typeface="Times New Roman" panose="02020603050405020304" pitchFamily="18" charset="0"/>
                <a:cs typeface="Times New Roman" panose="02020603050405020304" pitchFamily="18" charset="0"/>
              </a:rPr>
              <a:t>О МЕРАХ ПО ВНЕДРЕНИЮ ПРИНЦИПИАЛЬНО НОВЫХ МЕХАНИЗМОВ В ДЕЯТЕЛЬНОСТЬ УЧРЕЖДЕНИЙ ПЕРВИЧНОЙ МЕДИКО-САНИТАРНОЙ ПОМОЩИ И ДАЛЬНЕЙШЕМУ ПОВЫШЕНИЮ ЭФФЕКТИВНОСТИ ПРОВОДИМЫХ В СИСТЕМЕ ЗДРАВООХРАНЕНИЯ РЕФОРМ</a:t>
            </a:r>
            <a:r>
              <a:rPr lang="ru-RU" sz="2400" b="1" dirty="0" smtClean="0">
                <a:solidFill>
                  <a:srgbClr val="FF0000"/>
                </a:solidFill>
                <a:latin typeface="Times New Roman" panose="02020603050405020304" pitchFamily="18" charset="0"/>
                <a:cs typeface="Times New Roman" panose="02020603050405020304" pitchFamily="18" charset="0"/>
              </a:rPr>
              <a:t>№</a:t>
            </a:r>
            <a:r>
              <a:rPr lang="ru-RU" sz="2400" b="1" dirty="0">
                <a:solidFill>
                  <a:srgbClr val="FF0000"/>
                </a:solidFill>
                <a:latin typeface="Times New Roman" panose="02020603050405020304" pitchFamily="18" charset="0"/>
                <a:cs typeface="Times New Roman" panose="02020603050405020304" pitchFamily="18" charset="0"/>
              </a:rPr>
              <a:t>УП-6110 12.11.2020</a:t>
            </a:r>
          </a:p>
        </p:txBody>
      </p:sp>
      <p:sp>
        <p:nvSpPr>
          <p:cNvPr id="3" name="Объект 2"/>
          <p:cNvSpPr>
            <a:spLocks noGrp="1"/>
          </p:cNvSpPr>
          <p:nvPr>
            <p:ph idx="1"/>
          </p:nvPr>
        </p:nvSpPr>
        <p:spPr>
          <a:xfrm>
            <a:off x="838200" y="1690689"/>
            <a:ext cx="10515600" cy="4923471"/>
          </a:xfrm>
        </p:spPr>
        <p:txBody>
          <a:bodyPr>
            <a:noAutofit/>
          </a:bodyPr>
          <a:lstStyle/>
          <a:p>
            <a:pPr marL="0" indent="0">
              <a:lnSpc>
                <a:spcPct val="120000"/>
              </a:lnSpc>
              <a:spcBef>
                <a:spcPts val="0"/>
              </a:spcBef>
              <a:buNone/>
            </a:pPr>
            <a:r>
              <a:rPr lang="ru-RU" sz="1850" dirty="0">
                <a:latin typeface="Times New Roman" panose="02020603050405020304" pitchFamily="18" charset="0"/>
                <a:cs typeface="Times New Roman" panose="02020603050405020304" pitchFamily="18" charset="0"/>
              </a:rPr>
              <a:t>9. Внедрить с 1 января 2021 года поэтапно систему специальной оценки условий труда взамен проведения аттестации рабочих мест по условиям труда и </a:t>
            </a:r>
            <a:r>
              <a:rPr lang="ru-RU" sz="1850" dirty="0" err="1">
                <a:latin typeface="Times New Roman" panose="02020603050405020304" pitchFamily="18" charset="0"/>
                <a:cs typeface="Times New Roman" panose="02020603050405020304" pitchFamily="18" charset="0"/>
              </a:rPr>
              <a:t>травмоопасности</a:t>
            </a:r>
            <a:r>
              <a:rPr lang="ru-RU" sz="1850" dirty="0">
                <a:latin typeface="Times New Roman" panose="02020603050405020304" pitchFamily="18" charset="0"/>
                <a:cs typeface="Times New Roman" panose="02020603050405020304" pitchFamily="18" charset="0"/>
              </a:rPr>
              <a:t> оборудования.</a:t>
            </a:r>
          </a:p>
          <a:p>
            <a:pPr marL="0" indent="0">
              <a:lnSpc>
                <a:spcPct val="120000"/>
              </a:lnSpc>
              <a:spcBef>
                <a:spcPts val="0"/>
              </a:spcBef>
              <a:buNone/>
            </a:pPr>
            <a:r>
              <a:rPr lang="ru-RU" sz="1850" dirty="0">
                <a:latin typeface="Times New Roman" panose="02020603050405020304" pitchFamily="18" charset="0"/>
                <a:cs typeface="Times New Roman" panose="02020603050405020304" pitchFamily="18" charset="0"/>
              </a:rPr>
              <a:t>Определить, что:</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процесс специальной оценки ставит своей целью прежде всего устранение воздействия на здоровье работников факторов опасности и вредности, свойственных определенным рабочим местам;</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в состав работников по проведению специальной оценки в обязательном порядке включается специалист по гигиене труда с высшим образованием;</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специальная оценка проводится исключительно организацией (юридическим лицом), имеющей свидетельство на право выполнения работ по специальной оценке.</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Кабинету Министров обеспечить:</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полное внедрение системы специальной оценки в 2021 — 2023 годах;</a:t>
            </a:r>
          </a:p>
          <a:p>
            <a:pPr marL="0" indent="182563">
              <a:lnSpc>
                <a:spcPct val="120000"/>
              </a:lnSpc>
              <a:spcBef>
                <a:spcPts val="0"/>
              </a:spcBef>
            </a:pPr>
            <a:r>
              <a:rPr lang="ru-RU" sz="1850" dirty="0">
                <a:latin typeface="Times New Roman" panose="02020603050405020304" pitchFamily="18" charset="0"/>
                <a:cs typeface="Times New Roman" panose="02020603050405020304" pitchFamily="18" charset="0"/>
              </a:rPr>
              <a:t>создание в срок до 1 января 2021 года базы единой электронной платформы для внедрения механизма внесения и анализа результатов специальной оценки условий труда, в срок до 1 февраля 2021 года — ее полный запуск</a:t>
            </a:r>
            <a:r>
              <a:rPr lang="ru-RU" sz="1850" dirty="0" smtClean="0">
                <a:latin typeface="Times New Roman" panose="02020603050405020304" pitchFamily="18" charset="0"/>
                <a:cs typeface="Times New Roman" panose="02020603050405020304" pitchFamily="18" charset="0"/>
              </a:rPr>
              <a:t>.</a:t>
            </a:r>
            <a:endParaRPr lang="ru-RU" sz="18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85165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596571"/>
            <a:ext cx="10515600" cy="4580392"/>
          </a:xfrm>
        </p:spPr>
        <p:txBody>
          <a:bodyPr/>
          <a:lstStyle/>
          <a:p>
            <a:pPr marL="0" indent="0" algn="ctr">
              <a:buNone/>
            </a:pPr>
            <a:r>
              <a:rPr lang="ru-RU" b="1" cap="all" dirty="0">
                <a:solidFill>
                  <a:srgbClr val="FF0000"/>
                </a:solidFill>
                <a:latin typeface="Times New Roman" panose="02020603050405020304" pitchFamily="18" charset="0"/>
                <a:cs typeface="Times New Roman" panose="02020603050405020304" pitchFamily="18" charset="0"/>
              </a:rPr>
              <a:t>«МЕҲНАТНИ МУҲОФАЗА ҚИЛИШ ТЎҒРИСИДА»ГИ ЎЗБЕКИСТОН РЕСПУБЛИКАСИ ҚОНУНИГА ЎЗГАРТИШ ВА ҚЎШИМЧАЛАР КИРИТИШ </a:t>
            </a:r>
            <a:r>
              <a:rPr lang="ru-RU" b="1" cap="all" dirty="0" smtClean="0">
                <a:solidFill>
                  <a:srgbClr val="FF0000"/>
                </a:solidFill>
                <a:latin typeface="Times New Roman" panose="02020603050405020304" pitchFamily="18" charset="0"/>
                <a:cs typeface="Times New Roman" panose="02020603050405020304" pitchFamily="18" charset="0"/>
              </a:rPr>
              <a:t>ҲАҚИДА </a:t>
            </a:r>
          </a:p>
          <a:p>
            <a:pPr marL="0" indent="0" algn="ctr">
              <a:buNone/>
            </a:pPr>
            <a:r>
              <a:rPr lang="ru-RU" b="1" cap="all" dirty="0" smtClean="0">
                <a:solidFill>
                  <a:srgbClr val="FF0000"/>
                </a:solidFill>
                <a:latin typeface="Times New Roman" panose="02020603050405020304" pitchFamily="18" charset="0"/>
                <a:cs typeface="Times New Roman" panose="02020603050405020304" pitchFamily="18" charset="0"/>
              </a:rPr>
              <a:t>(</a:t>
            </a:r>
            <a:r>
              <a:rPr lang="uz-Cyrl-UZ" b="1" dirty="0" smtClean="0">
                <a:solidFill>
                  <a:srgbClr val="FF0000"/>
                </a:solidFill>
                <a:latin typeface="Times New Roman" panose="02020603050405020304" pitchFamily="18" charset="0"/>
                <a:cs typeface="Times New Roman" panose="02020603050405020304" pitchFamily="18" charset="0"/>
              </a:rPr>
              <a:t>ЎРҚ</a:t>
            </a:r>
            <a:r>
              <a:rPr lang="ru-RU" b="1" dirty="0">
                <a:solidFill>
                  <a:srgbClr val="FF0000"/>
                </a:solidFill>
                <a:latin typeface="Times New Roman" panose="02020603050405020304" pitchFamily="18" charset="0"/>
                <a:cs typeface="Times New Roman" panose="02020603050405020304" pitchFamily="18" charset="0"/>
              </a:rPr>
              <a:t> № </a:t>
            </a:r>
            <a:r>
              <a:rPr lang="ru-RU" b="1" dirty="0" smtClean="0">
                <a:solidFill>
                  <a:srgbClr val="FF0000"/>
                </a:solidFill>
                <a:latin typeface="Times New Roman" panose="02020603050405020304" pitchFamily="18" charset="0"/>
                <a:cs typeface="Times New Roman" panose="02020603050405020304" pitchFamily="18" charset="0"/>
              </a:rPr>
              <a:t>-410 </a:t>
            </a:r>
            <a:r>
              <a:rPr lang="ru-RU" b="1" dirty="0">
                <a:solidFill>
                  <a:srgbClr val="FF0000"/>
                </a:solidFill>
                <a:latin typeface="Times New Roman" panose="02020603050405020304" pitchFamily="18" charset="0"/>
                <a:cs typeface="Times New Roman" panose="02020603050405020304" pitchFamily="18" charset="0"/>
              </a:rPr>
              <a:t>22.09.2016</a:t>
            </a:r>
            <a:r>
              <a:rPr lang="ru-RU" b="1" cap="all" dirty="0" smtClean="0">
                <a:solidFill>
                  <a:srgbClr val="FF0000"/>
                </a:solidFill>
                <a:latin typeface="Times New Roman" panose="02020603050405020304" pitchFamily="18" charset="0"/>
                <a:cs typeface="Times New Roman" panose="02020603050405020304" pitchFamily="18" charset="0"/>
              </a:rPr>
              <a:t>)</a:t>
            </a:r>
          </a:p>
          <a:p>
            <a:pPr marL="0" indent="0" algn="ctr">
              <a:buNone/>
            </a:pPr>
            <a:r>
              <a:rPr lang="ru-RU" b="1" cap="all" dirty="0">
                <a:solidFill>
                  <a:srgbClr val="FF0000"/>
                </a:solidFill>
                <a:latin typeface="Times New Roman" panose="02020603050405020304" pitchFamily="18" charset="0"/>
                <a:cs typeface="Times New Roman" panose="02020603050405020304" pitchFamily="18" charset="0"/>
              </a:rPr>
              <a:t>О внесении изменений и дополнений в Закон Республики Узбекистан «Об охране труда</a:t>
            </a:r>
            <a:r>
              <a:rPr lang="ru-RU" b="1" cap="all" dirty="0" smtClean="0">
                <a:solidFill>
                  <a:srgbClr val="FF0000"/>
                </a:solidFill>
                <a:latin typeface="Times New Roman" panose="02020603050405020304" pitchFamily="18" charset="0"/>
                <a:cs typeface="Times New Roman" panose="02020603050405020304" pitchFamily="18" charset="0"/>
              </a:rPr>
              <a:t>»</a:t>
            </a:r>
          </a:p>
          <a:p>
            <a:pPr marL="0" indent="0" algn="ctr">
              <a:buNone/>
            </a:pPr>
            <a:r>
              <a:rPr lang="ru-RU" b="1" cap="all" dirty="0" smtClean="0">
                <a:solidFill>
                  <a:srgbClr val="FF0000"/>
                </a:solidFill>
                <a:latin typeface="Times New Roman" panose="02020603050405020304" pitchFamily="18" charset="0"/>
                <a:cs typeface="Times New Roman" panose="02020603050405020304" pitchFamily="18" charset="0"/>
              </a:rPr>
              <a:t>(</a:t>
            </a:r>
            <a:r>
              <a:rPr lang="ru-RU" b="1" dirty="0">
                <a:solidFill>
                  <a:srgbClr val="FF0000"/>
                </a:solidFill>
                <a:latin typeface="Times New Roman" panose="02020603050405020304" pitchFamily="18" charset="0"/>
                <a:cs typeface="Times New Roman" panose="02020603050405020304" pitchFamily="18" charset="0"/>
              </a:rPr>
              <a:t>№ЗРУ-410 22.09.2016</a:t>
            </a:r>
            <a:r>
              <a:rPr lang="ru-RU" b="1" cap="all" dirty="0" smtClean="0">
                <a:solidFill>
                  <a:srgbClr val="FF0000"/>
                </a:solidFill>
                <a:latin typeface="Times New Roman" panose="02020603050405020304" pitchFamily="18" charset="0"/>
                <a:cs typeface="Times New Roman" panose="02020603050405020304" pitchFamily="18" charset="0"/>
              </a:rPr>
              <a:t>)</a:t>
            </a:r>
            <a:endParaRPr lang="ru-RU" b="1" dirty="0">
              <a:solidFill>
                <a:srgbClr val="FF0000"/>
              </a:solidFill>
              <a:latin typeface="Times New Roman" panose="02020603050405020304" pitchFamily="18" charset="0"/>
              <a:cs typeface="Times New Roman" panose="02020603050405020304" pitchFamily="18" charset="0"/>
            </a:endParaRPr>
          </a:p>
          <a:p>
            <a:endParaRPr lang="ru-RU" dirty="0"/>
          </a:p>
          <a:p>
            <a:endParaRPr lang="ru-RU" dirty="0"/>
          </a:p>
        </p:txBody>
      </p:sp>
    </p:spTree>
    <p:extLst>
      <p:ext uri="{BB962C8B-B14F-4D97-AF65-F5344CB8AC3E}">
        <p14:creationId xmlns:p14="http://schemas.microsoft.com/office/powerpoint/2010/main" val="36653722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8686"/>
            <a:ext cx="10515600" cy="6429828"/>
          </a:xfrm>
        </p:spPr>
        <p:txBody>
          <a:bodyPr>
            <a:normAutofit fontScale="85000" lnSpcReduction="20000"/>
          </a:bodyPr>
          <a:lstStyle/>
          <a:p>
            <a:pPr marL="0" indent="0" algn="ctr" fontAlgn="t">
              <a:buNone/>
            </a:pPr>
            <a:r>
              <a:rPr lang="ru-RU" b="1" u="sng" dirty="0" smtClean="0">
                <a:solidFill>
                  <a:srgbClr val="FF0000"/>
                </a:solidFill>
                <a:latin typeface="Times New Roman" panose="02020603050405020304" pitchFamily="18" charset="0"/>
                <a:cs typeface="Times New Roman" panose="02020603050405020304" pitchFamily="18" charset="0"/>
              </a:rPr>
              <a:t>3-модда. Ушбу </a:t>
            </a:r>
            <a:r>
              <a:rPr lang="ru-RU" b="1" u="sng" dirty="0" err="1" smtClean="0">
                <a:solidFill>
                  <a:srgbClr val="FF0000"/>
                </a:solidFill>
                <a:latin typeface="Times New Roman" panose="02020603050405020304" pitchFamily="18" charset="0"/>
                <a:cs typeface="Times New Roman" panose="02020603050405020304" pitchFamily="18" charset="0"/>
              </a:rPr>
              <a:t>Қонуннинг</a:t>
            </a:r>
            <a:r>
              <a:rPr lang="ru-RU" b="1" u="sng" dirty="0" smtClean="0">
                <a:solidFill>
                  <a:srgbClr val="FF0000"/>
                </a:solidFill>
                <a:latin typeface="Times New Roman" panose="02020603050405020304" pitchFamily="18" charset="0"/>
                <a:cs typeface="Times New Roman" panose="02020603050405020304" pitchFamily="18" charset="0"/>
              </a:rPr>
              <a:t> </a:t>
            </a:r>
            <a:r>
              <a:rPr lang="ru-RU" b="1" u="sng" dirty="0" err="1" smtClean="0">
                <a:solidFill>
                  <a:srgbClr val="FF0000"/>
                </a:solidFill>
                <a:latin typeface="Times New Roman" panose="02020603050405020304" pitchFamily="18" charset="0"/>
                <a:cs typeface="Times New Roman" panose="02020603050405020304" pitchFamily="18" charset="0"/>
              </a:rPr>
              <a:t>амал</a:t>
            </a:r>
            <a:r>
              <a:rPr lang="ru-RU" b="1" u="sng" dirty="0" smtClean="0">
                <a:solidFill>
                  <a:srgbClr val="FF0000"/>
                </a:solidFill>
                <a:latin typeface="Times New Roman" panose="02020603050405020304" pitchFamily="18" charset="0"/>
                <a:cs typeface="Times New Roman" panose="02020603050405020304" pitchFamily="18" charset="0"/>
              </a:rPr>
              <a:t> </a:t>
            </a:r>
            <a:r>
              <a:rPr lang="ru-RU" b="1" u="sng" dirty="0" err="1" smtClean="0">
                <a:solidFill>
                  <a:srgbClr val="FF0000"/>
                </a:solidFill>
                <a:latin typeface="Times New Roman" panose="02020603050405020304" pitchFamily="18" charset="0"/>
                <a:cs typeface="Times New Roman" panose="02020603050405020304" pitchFamily="18" charset="0"/>
              </a:rPr>
              <a:t>қилиш</a:t>
            </a:r>
            <a:r>
              <a:rPr lang="ru-RU" b="1" u="sng" dirty="0" smtClean="0">
                <a:solidFill>
                  <a:srgbClr val="FF0000"/>
                </a:solidFill>
                <a:latin typeface="Times New Roman" panose="02020603050405020304" pitchFamily="18" charset="0"/>
                <a:cs typeface="Times New Roman" panose="02020603050405020304" pitchFamily="18" charset="0"/>
              </a:rPr>
              <a:t> </a:t>
            </a:r>
            <a:r>
              <a:rPr lang="ru-RU" b="1" u="sng" dirty="0" err="1" smtClean="0">
                <a:solidFill>
                  <a:srgbClr val="FF0000"/>
                </a:solidFill>
                <a:latin typeface="Times New Roman" panose="02020603050405020304" pitchFamily="18" charset="0"/>
                <a:cs typeface="Times New Roman" panose="02020603050405020304" pitchFamily="18" charset="0"/>
              </a:rPr>
              <a:t>соҳаси</a:t>
            </a:r>
            <a:endParaRPr lang="ru-RU" b="1" dirty="0" smtClean="0">
              <a:solidFill>
                <a:srgbClr val="FF0000"/>
              </a:solidFill>
              <a:latin typeface="Times New Roman" panose="02020603050405020304" pitchFamily="18" charset="0"/>
              <a:cs typeface="Times New Roman" panose="02020603050405020304" pitchFamily="18" charset="0"/>
            </a:endParaRPr>
          </a:p>
          <a:p>
            <a:pPr algn="just" fontAlgn="t"/>
            <a:r>
              <a:rPr lang="ru-RU" dirty="0" smtClean="0">
                <a:latin typeface="Times New Roman" panose="02020603050405020304" pitchFamily="18" charset="0"/>
                <a:cs typeface="Times New Roman" panose="02020603050405020304" pitchFamily="18" charset="0"/>
              </a:rPr>
              <a:t>Ушбу </a:t>
            </a:r>
            <a:r>
              <a:rPr lang="ru-RU" dirty="0" err="1" smtClean="0">
                <a:latin typeface="Times New Roman" panose="02020603050405020304" pitchFamily="18" charset="0"/>
                <a:cs typeface="Times New Roman" panose="02020603050405020304" pitchFamily="18" charset="0"/>
              </a:rPr>
              <a:t>Қонун</a:t>
            </a:r>
            <a:r>
              <a:rPr lang="ru-RU" dirty="0" smtClean="0">
                <a:latin typeface="Times New Roman" panose="02020603050405020304" pitchFamily="18" charset="0"/>
                <a:cs typeface="Times New Roman" panose="02020603050405020304" pitchFamily="18" charset="0"/>
              </a:rPr>
              <a:t>:</a:t>
            </a:r>
          </a:p>
          <a:p>
            <a:pPr algn="just" fontAlgn="t"/>
            <a:r>
              <a:rPr lang="ru-RU" dirty="0" err="1" smtClean="0">
                <a:latin typeface="Times New Roman" panose="02020603050405020304" pitchFamily="18" charset="0"/>
                <a:cs typeface="Times New Roman" panose="02020603050405020304" pitchFamily="18" charset="0"/>
              </a:rPr>
              <a:t>корхоналар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бундан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буён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матнда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деб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юритилади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алоҳида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ёлловчилар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муносабатларида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ходимларга</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амалиётини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ўтаётган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таълим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талабаларига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касб-ҳунар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таълими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ўқувчиларига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таълим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тингловчиларига</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ташкилотларда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жалб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хизматчиларга</a:t>
            </a:r>
            <a:r>
              <a:rPr lang="ru-RU" dirty="0">
                <a:latin typeface="Times New Roman" panose="02020603050405020304" pitchFamily="18" charset="0"/>
                <a:cs typeface="Times New Roman" panose="02020603050405020304" pitchFamily="18" charset="0"/>
              </a:rPr>
              <a:t>;</a:t>
            </a:r>
          </a:p>
          <a:p>
            <a:pPr marL="0" indent="0" algn="ctr">
              <a:buNone/>
            </a:pPr>
            <a:r>
              <a:rPr lang="ru-RU" b="1" dirty="0">
                <a:solidFill>
                  <a:srgbClr val="FF0000"/>
                </a:solidFill>
                <a:latin typeface="Times New Roman" panose="02020603050405020304" pitchFamily="18" charset="0"/>
                <a:cs typeface="Times New Roman" panose="02020603050405020304" pitchFamily="18" charset="0"/>
              </a:rPr>
              <a:t>Статья 3. Сфера действия настоящего Закона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Действие настоящего Закона распространяется на: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работников, состоящих в трудовых отношениях с предприятиями, учреждениями и организациями (далее — организации), а также с отдельными нанимателями;</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студентов высших образовательных учреждений, учащихся средних специальных, профессиональных образовательных учреждений, слушателей других образовательных учреждений, проходящих производственную практику;</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военнослужащих, привлекаемых для работы в организациях</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72235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551542"/>
            <a:ext cx="10889343" cy="6052457"/>
          </a:xfrm>
        </p:spPr>
        <p:txBody>
          <a:bodyPr>
            <a:normAutofit fontScale="77500" lnSpcReduction="20000"/>
          </a:bodyPr>
          <a:lstStyle/>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муқобил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ўтаётган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фуқароларга</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a:latin typeface="Times New Roman" panose="02020603050405020304" pitchFamily="18" charset="0"/>
                <a:cs typeface="Times New Roman" panose="02020603050405020304" pitchFamily="18" charset="0"/>
              </a:rPr>
              <a:t>суд </a:t>
            </a:r>
            <a:r>
              <a:rPr lang="ru-RU" dirty="0" err="1">
                <a:latin typeface="Times New Roman" panose="02020603050405020304" pitchFamily="18" charset="0"/>
                <a:cs typeface="Times New Roman" panose="02020603050405020304" pitchFamily="18" charset="0"/>
              </a:rPr>
              <a:t>ҳукмига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жазони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ўтаётган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шахсларга</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жазони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ижро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муассасалари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маъмурий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қамоққа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тарзидаги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маъмурий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жазо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қўлланилган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турдаги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бажаришга</a:t>
            </a:r>
            <a:r>
              <a:rPr lang="ru-RU" dirty="0">
                <a:latin typeface="Times New Roman" panose="02020603050405020304" pitchFamily="18" charset="0"/>
                <a:cs typeface="Times New Roman" panose="02020603050405020304" pitchFamily="18" charset="0"/>
              </a:rPr>
              <a:t>, шу </a:t>
            </a:r>
            <a:r>
              <a:rPr lang="ru-RU" dirty="0" err="1">
                <a:latin typeface="Times New Roman" panose="02020603050405020304" pitchFamily="18" charset="0"/>
                <a:cs typeface="Times New Roman" panose="02020603050405020304" pitchFamily="18" charset="0"/>
              </a:rPr>
              <a:t>жумладан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жамият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манфаатларини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кўзлаб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жалб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нисбатан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татбиқ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a:latin typeface="Times New Roman" panose="02020603050405020304" pitchFamily="18" charset="0"/>
                <a:cs typeface="Times New Roman" panose="02020603050405020304" pitchFamily="18" charset="0"/>
              </a:rPr>
              <a:t>Ушбу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нисбатан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татбиқ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a:latin typeface="Times New Roman" panose="02020603050405020304" pitchFamily="18" charset="0"/>
                <a:cs typeface="Times New Roman" panose="02020603050405020304" pitchFamily="18" charset="0"/>
              </a:rPr>
              <a:t>Ушбу </a:t>
            </a:r>
            <a:r>
              <a:rPr lang="ru-RU" dirty="0" err="1">
                <a:latin typeface="Times New Roman" panose="02020603050405020304" pitchFamily="18" charset="0"/>
                <a:cs typeface="Times New Roman" panose="02020603050405020304" pitchFamily="18" charset="0"/>
              </a:rPr>
              <a:t>модданинг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hlinkClick r:id="rId2"/>
              </a:rPr>
              <a:t>биринчи</a:t>
            </a:r>
            <a:r>
              <a:rPr lang="ru-RU" dirty="0">
                <a:latin typeface="Times New Roman" panose="02020603050405020304" pitchFamily="18" charset="0"/>
                <a:cs typeface="Times New Roman" panose="02020603050405020304" pitchFamily="18" charset="0"/>
                <a:hlinkClick r:id="rId2"/>
              </a:rPr>
              <a:t> </a:t>
            </a:r>
            <a:r>
              <a:rPr lang="ru-RU" dirty="0" err="1">
                <a:latin typeface="Times New Roman" panose="02020603050405020304" pitchFamily="18" charset="0"/>
                <a:cs typeface="Times New Roman" panose="02020603050405020304" pitchFamily="18" charset="0"/>
                <a:hlinkClick r:id="rId2"/>
              </a:rPr>
              <a:t>қисмида</a:t>
            </a:r>
            <a:r>
              <a:rPr lang="ru-RU" dirty="0">
                <a:latin typeface="Times New Roman" panose="02020603050405020304" pitchFamily="18" charset="0"/>
                <a:cs typeface="Times New Roman" panose="02020603050405020304" pitchFamily="18" charset="0"/>
                <a:hlinkClick r:id="rId2"/>
              </a:rPr>
              <a:t> </a:t>
            </a:r>
            <a:r>
              <a:rPr lang="ru-RU" dirty="0" err="1">
                <a:latin typeface="Times New Roman" panose="02020603050405020304" pitchFamily="18" charset="0"/>
                <a:cs typeface="Times New Roman" panose="02020603050405020304" pitchFamily="18" charset="0"/>
              </a:rPr>
              <a:t>кўрсатилган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бундан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буён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матнда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деб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аталади</a:t>
            </a:r>
            <a:r>
              <a:rPr lang="ru-RU"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1300"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граждан, проходящих альтернативную службу;</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лиц, отбывающих наказание по приговору суда, в период их работы в организациях, определяемых учреждениями по исполнению наказания, а также лиц, к которым применено административное взыскание в виде административного ареста, лиц, привлекаемых на выполнение других видов работ, в том числе организуемых в интересах общества и государства.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Действие настоящего Закона распространяется и на работодателей.</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Лица, указанные в части первой настоящей статьи, далее именуются работниками.</a:t>
            </a:r>
          </a:p>
          <a:p>
            <a:pPr fontAlgn="t"/>
            <a:endParaRPr lang="ru-RU" dirty="0">
              <a:solidFill>
                <a:schemeClr val="accent1">
                  <a:lumMod val="75000"/>
                </a:schemeClr>
              </a:solidFill>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1266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49943"/>
            <a:ext cx="10932886" cy="6241143"/>
          </a:xfrm>
        </p:spPr>
        <p:txBody>
          <a:bodyPr>
            <a:normAutofit fontScale="700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5-модда.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соҳасидаги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давлат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сиёсатининг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асосий</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йўналишлари</a:t>
            </a:r>
            <a:endParaRPr lang="ru-RU" b="1" dirty="0">
              <a:solidFill>
                <a:srgbClr val="FF0000"/>
              </a:solidFill>
              <a:latin typeface="Times New Roman" panose="02020603050405020304" pitchFamily="18" charset="0"/>
              <a:cs typeface="Times New Roman" panose="02020603050405020304" pitchFamily="18" charset="0"/>
            </a:endParaRPr>
          </a:p>
          <a:p>
            <a:pPr marL="0" indent="0" algn="just" fontAlgn="t">
              <a:buNone/>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сиёсатининг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асосий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йўналишлари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қуйидагилардан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иборат</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ходимнинг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ҳаёти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устуворлигини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хўжалик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бошқаруви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маҳаллий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ҳокимияти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мувофиқлаштириш</a:t>
            </a:r>
            <a:r>
              <a:rPr lang="ru-RU" dirty="0" smtClean="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барча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a:t>
            </a:r>
          </a:p>
          <a:p>
            <a:pPr marL="0" indent="0" algn="ctr">
              <a:buNone/>
            </a:pPr>
            <a:r>
              <a:rPr lang="ru-RU" b="1" dirty="0" smtClean="0">
                <a:solidFill>
                  <a:srgbClr val="FF0000"/>
                </a:solidFill>
                <a:latin typeface="Times New Roman" panose="02020603050405020304" pitchFamily="18" charset="0"/>
                <a:cs typeface="Times New Roman" panose="02020603050405020304" pitchFamily="18" charset="0"/>
              </a:rPr>
              <a:t>Статья </a:t>
            </a:r>
            <a:r>
              <a:rPr lang="ru-RU" b="1" dirty="0">
                <a:solidFill>
                  <a:srgbClr val="FF0000"/>
                </a:solidFill>
                <a:latin typeface="Times New Roman" panose="02020603050405020304" pitchFamily="18" charset="0"/>
                <a:cs typeface="Times New Roman" panose="02020603050405020304" pitchFamily="18" charset="0"/>
              </a:rPr>
              <a:t>5. Основные направления государственной политики в области охраны труда</a:t>
            </a:r>
          </a:p>
          <a:p>
            <a:pPr marL="0" indent="0" algn="just">
              <a:buNone/>
            </a:pPr>
            <a:r>
              <a:rPr lang="ru-RU" dirty="0">
                <a:solidFill>
                  <a:schemeClr val="accent1">
                    <a:lumMod val="75000"/>
                  </a:schemeClr>
                </a:solidFill>
                <a:latin typeface="Times New Roman" panose="02020603050405020304" pitchFamily="18" charset="0"/>
                <a:cs typeface="Times New Roman" panose="02020603050405020304" pitchFamily="18" charset="0"/>
              </a:rPr>
              <a:t>Основными направлениями государственной политики в области охраны труда являются:</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обеспечение приоритета жизни и здоровья работника;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разработка и реализация государственных программ в области охраны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координация деятельности органов государственного и хозяйственного управления, органов государственной власти на местах в области охраны труда</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установление требований в области охраны труда для всех организаций;</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осуществление государственного надзора и контроля за соблюдением требований охраны труда</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a:p>
            <a:pPr marL="0" indent="0" fontAlgn="t">
              <a:buNone/>
            </a:pPr>
            <a:endParaRPr lang="ru-RU" dirty="0" smtClean="0"/>
          </a:p>
          <a:p>
            <a:pPr fontAlgn="t"/>
            <a:endParaRPr lang="ru-RU" dirty="0"/>
          </a:p>
          <a:p>
            <a:endParaRPr lang="ru-RU" dirty="0"/>
          </a:p>
        </p:txBody>
      </p:sp>
    </p:spTree>
    <p:extLst>
      <p:ext uri="{BB962C8B-B14F-4D97-AF65-F5344CB8AC3E}">
        <p14:creationId xmlns:p14="http://schemas.microsoft.com/office/powerpoint/2010/main" val="2349993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94359"/>
            <a:ext cx="11978640" cy="5577841"/>
          </a:xfrm>
        </p:spPr>
        <p:txBody>
          <a:bodyPr>
            <a:noAutofit/>
          </a:bodyPr>
          <a:lstStyle/>
          <a:p>
            <a:pPr marL="180000" lvl="0" algn="just" eaLnBrk="0" fontAlgn="base" hangingPunct="0">
              <a:lnSpc>
                <a:spcPct val="100000"/>
              </a:lnSpc>
              <a:spcAft>
                <a:spcPct val="0"/>
              </a:spcAft>
            </a:pPr>
            <a:r>
              <a:rPr lang="ru-RU" sz="2400" b="1" dirty="0" err="1">
                <a:solidFill>
                  <a:srgbClr val="FF0000"/>
                </a:solidFill>
                <a:latin typeface="Times New Roman" panose="02020603050405020304" pitchFamily="18" charset="0"/>
                <a:cs typeface="Times New Roman" panose="02020603050405020304" pitchFamily="18" charset="0"/>
              </a:rPr>
              <a:t>иш</a:t>
            </a:r>
            <a:r>
              <a:rPr lang="ru-RU" sz="2400" b="1" dirty="0">
                <a:solidFill>
                  <a:srgbClr val="FF0000"/>
                </a:solidFill>
                <a:latin typeface="Times New Roman" panose="02020603050405020304" pitchFamily="18" charset="0"/>
                <a:cs typeface="Times New Roman" panose="02020603050405020304" pitchFamily="18" charset="0"/>
              </a:rPr>
              <a:t> </a:t>
            </a:r>
            <a:r>
              <a:rPr lang="ru-RU" sz="2400" b="1" dirty="0" err="1">
                <a:solidFill>
                  <a:srgbClr val="FF0000"/>
                </a:solidFill>
                <a:latin typeface="Times New Roman" panose="02020603050405020304" pitchFamily="18" charset="0"/>
                <a:cs typeface="Times New Roman" panose="02020603050405020304" pitchFamily="18" charset="0"/>
              </a:rPr>
              <a:t>ўрни</a:t>
            </a:r>
            <a:r>
              <a:rPr lang="ru-RU" sz="2400" dirty="0">
                <a:latin typeface="Times New Roman" panose="02020603050405020304" pitchFamily="18" charset="0"/>
                <a:cs typeface="Times New Roman" panose="02020603050405020304" pitchFamily="18" charset="0"/>
              </a:rPr>
              <a:t> — </a:t>
            </a:r>
            <a:r>
              <a:rPr lang="ru-RU" sz="2400" dirty="0" err="1">
                <a:latin typeface="Times New Roman" panose="02020603050405020304" pitchFamily="18" charset="0"/>
                <a:cs typeface="Times New Roman" panose="02020603050405020304" pitchFamily="18" charset="0"/>
              </a:rPr>
              <a:t>ходимларнинг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меҳнат</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фаолияти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жараёнида</a:t>
            </a:r>
            <a:r>
              <a:rPr lang="ru-RU" sz="2400" dirty="0">
                <a:latin typeface="Times New Roman" panose="02020603050405020304" pitchFamily="18" charset="0"/>
                <a:cs typeface="Times New Roman" panose="02020603050405020304" pitchFamily="18" charset="0"/>
              </a:rPr>
              <a:t> доимо </a:t>
            </a:r>
            <a:r>
              <a:rPr lang="ru-RU" sz="2400" dirty="0" err="1">
                <a:latin typeface="Times New Roman" panose="02020603050405020304" pitchFamily="18" charset="0"/>
                <a:cs typeface="Times New Roman" panose="02020603050405020304" pitchFamily="18" charset="0"/>
              </a:rPr>
              <a:t>ёки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вақтинча</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бўлиш</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жойи</a:t>
            </a:r>
            <a:r>
              <a:rPr kumimoji="0" lang="ru-RU" sz="2400" b="1"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
            </a:r>
            <a:br>
              <a:rPr kumimoji="0" lang="ru-RU" sz="2400" b="1"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br>
            <a:r>
              <a:rPr kumimoji="0" lang="ru-RU" sz="240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рабочее место</a:t>
            </a:r>
            <a:r>
              <a:rPr kumimoji="0" lang="ru-RU" sz="2400"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место постоянного или временного пребывания работников в процессе трудовой деятельности</a:t>
            </a:r>
            <a:r>
              <a:rPr kumimoji="0" lang="ru-RU" sz="2400"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a:t>
            </a:r>
            <a:br>
              <a:rPr kumimoji="0" lang="ru-RU" sz="2400"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br>
            <a:r>
              <a:rPr lang="ru-RU" sz="2400" b="1" dirty="0" err="1" smtClean="0">
                <a:solidFill>
                  <a:srgbClr val="FF0000"/>
                </a:solidFill>
                <a:latin typeface="Times New Roman" panose="02020603050405020304" pitchFamily="18" charset="0"/>
                <a:cs typeface="Times New Roman" panose="02020603050405020304" pitchFamily="18" charset="0"/>
              </a:rPr>
              <a:t>иш</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err="1" smtClean="0">
                <a:solidFill>
                  <a:srgbClr val="FF0000"/>
                </a:solidFill>
                <a:latin typeface="Times New Roman" panose="02020603050405020304" pitchFamily="18" charset="0"/>
                <a:cs typeface="Times New Roman" panose="02020603050405020304" pitchFamily="18" charset="0"/>
              </a:rPr>
              <a:t>зонаси</a:t>
            </a:r>
            <a:r>
              <a:rPr lang="ru-RU" sz="2400" b="1"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ходимлар</a:t>
            </a:r>
            <a:r>
              <a:rPr lang="ru-RU" sz="2400" dirty="0">
                <a:latin typeface="Times New Roman" panose="02020603050405020304" pitchFamily="18" charset="0"/>
                <a:cs typeface="Times New Roman" panose="02020603050405020304" pitchFamily="18" charset="0"/>
              </a:rPr>
              <a:t> доимо </a:t>
            </a:r>
            <a:r>
              <a:rPr lang="ru-RU" sz="2400" dirty="0" err="1">
                <a:latin typeface="Times New Roman" panose="02020603050405020304" pitchFamily="18" charset="0"/>
                <a:cs typeface="Times New Roman" panose="02020603050405020304" pitchFamily="18" charset="0"/>
              </a:rPr>
              <a:t>ёки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вақтинча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бўладиган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жойлар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жойлашган</a:t>
            </a:r>
            <a:r>
              <a:rPr lang="ru-RU" sz="2400" dirty="0">
                <a:latin typeface="Times New Roman" panose="02020603050405020304" pitchFamily="18" charset="0"/>
                <a:cs typeface="Times New Roman" panose="02020603050405020304" pitchFamily="18" charset="0"/>
              </a:rPr>
              <a:t> пол </a:t>
            </a:r>
            <a:r>
              <a:rPr lang="ru-RU" sz="2400" dirty="0" err="1">
                <a:latin typeface="Times New Roman" panose="02020603050405020304" pitchFamily="18" charset="0"/>
                <a:cs typeface="Times New Roman" panose="02020603050405020304" pitchFamily="18" charset="0"/>
              </a:rPr>
              <a:t>ёки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майдонча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даражасидан</a:t>
            </a:r>
            <a:r>
              <a:rPr lang="ru-RU" sz="2400" dirty="0">
                <a:latin typeface="Times New Roman" panose="02020603050405020304" pitchFamily="18" charset="0"/>
                <a:cs typeface="Times New Roman" panose="02020603050405020304" pitchFamily="18" charset="0"/>
              </a:rPr>
              <a:t> 2 </a:t>
            </a:r>
            <a:r>
              <a:rPr lang="ru-RU" sz="2400" dirty="0" err="1">
                <a:latin typeface="Times New Roman" panose="02020603050405020304" pitchFamily="18" charset="0"/>
                <a:cs typeface="Times New Roman" panose="02020603050405020304" pitchFamily="18" charset="0"/>
              </a:rPr>
              <a:t>метргача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баландликдаги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сатҳ</a:t>
            </a:r>
            <a:r>
              <a:rPr lang="ru-RU" sz="2400" dirty="0" smtClean="0">
                <a:latin typeface="Times New Roman" panose="02020603050405020304" pitchFamily="18" charset="0"/>
                <a:cs typeface="Times New Roman" panose="02020603050405020304" pitchFamily="18" charset="0"/>
              </a:rPr>
              <a:t>;</a:t>
            </a:r>
            <a:br>
              <a:rPr lang="ru-RU" sz="2400" dirty="0" smtClean="0">
                <a:latin typeface="Times New Roman" panose="02020603050405020304" pitchFamily="18" charset="0"/>
                <a:cs typeface="Times New Roman" panose="02020603050405020304" pitchFamily="18" charset="0"/>
              </a:rPr>
            </a:br>
            <a:r>
              <a:rPr kumimoji="0" lang="ru-RU" sz="240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рабочая зона</a:t>
            </a:r>
            <a:r>
              <a:rPr kumimoji="0" lang="ru-RU" sz="2400"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пространство высотой до 2 м над уровнем пола или площадки, на которых находятся места постоянного или временного пребывания работников;</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b="1" dirty="0" err="1">
                <a:solidFill>
                  <a:srgbClr val="FF0000"/>
                </a:solidFill>
                <a:latin typeface="Times New Roman" panose="02020603050405020304" pitchFamily="18" charset="0"/>
                <a:cs typeface="Times New Roman" panose="02020603050405020304" pitchFamily="18" charset="0"/>
              </a:rPr>
              <a:t>турғун</a:t>
            </a:r>
            <a:r>
              <a:rPr lang="ru-RU" sz="2400" b="1" dirty="0">
                <a:solidFill>
                  <a:srgbClr val="FF0000"/>
                </a:solidFill>
                <a:latin typeface="Times New Roman" panose="02020603050405020304" pitchFamily="18" charset="0"/>
                <a:cs typeface="Times New Roman" panose="02020603050405020304" pitchFamily="18" charset="0"/>
              </a:rPr>
              <a:t> </a:t>
            </a:r>
            <a:r>
              <a:rPr lang="ru-RU" sz="2400" b="1" dirty="0" err="1">
                <a:solidFill>
                  <a:srgbClr val="FF0000"/>
                </a:solidFill>
                <a:latin typeface="Times New Roman" panose="02020603050405020304" pitchFamily="18" charset="0"/>
                <a:cs typeface="Times New Roman" panose="02020603050405020304" pitchFamily="18" charset="0"/>
              </a:rPr>
              <a:t>бўлмаган</a:t>
            </a:r>
            <a:r>
              <a:rPr lang="ru-RU" sz="2400" b="1" dirty="0">
                <a:solidFill>
                  <a:srgbClr val="FF0000"/>
                </a:solidFill>
                <a:latin typeface="Times New Roman" panose="02020603050405020304" pitchFamily="18" charset="0"/>
                <a:cs typeface="Times New Roman" panose="02020603050405020304" pitchFamily="18" charset="0"/>
              </a:rPr>
              <a:t> </a:t>
            </a:r>
            <a:r>
              <a:rPr lang="ru-RU" sz="2400" b="1" dirty="0" err="1">
                <a:solidFill>
                  <a:srgbClr val="FF0000"/>
                </a:solidFill>
                <a:latin typeface="Times New Roman" panose="02020603050405020304" pitchFamily="18" charset="0"/>
                <a:cs typeface="Times New Roman" panose="02020603050405020304" pitchFamily="18" charset="0"/>
              </a:rPr>
              <a:t>иш</a:t>
            </a:r>
            <a:r>
              <a:rPr lang="ru-RU" sz="2400" b="1" dirty="0">
                <a:solidFill>
                  <a:srgbClr val="FF0000"/>
                </a:solidFill>
                <a:latin typeface="Times New Roman" panose="02020603050405020304" pitchFamily="18" charset="0"/>
                <a:cs typeface="Times New Roman" panose="02020603050405020304" pitchFamily="18" charset="0"/>
              </a:rPr>
              <a:t> </a:t>
            </a:r>
            <a:r>
              <a:rPr lang="ru-RU" sz="2400" b="1" dirty="0" err="1">
                <a:solidFill>
                  <a:srgbClr val="FF0000"/>
                </a:solidFill>
                <a:latin typeface="Times New Roman" panose="02020603050405020304" pitchFamily="18" charset="0"/>
                <a:cs typeface="Times New Roman" panose="02020603050405020304" pitchFamily="18" charset="0"/>
              </a:rPr>
              <a:t>ўринлари</a:t>
            </a:r>
            <a:r>
              <a:rPr lang="ru-RU" sz="2400" dirty="0">
                <a:latin typeface="Times New Roman" panose="02020603050405020304" pitchFamily="18" charset="0"/>
                <a:cs typeface="Times New Roman" panose="02020603050405020304" pitchFamily="18" charset="0"/>
              </a:rPr>
              <a:t> — </a:t>
            </a:r>
            <a:r>
              <a:rPr lang="ru-RU" sz="2400" dirty="0" err="1">
                <a:latin typeface="Times New Roman" panose="02020603050405020304" pitchFamily="18" charset="0"/>
                <a:cs typeface="Times New Roman" panose="02020603050405020304" pitchFamily="18" charset="0"/>
              </a:rPr>
              <a:t>ҳудудий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ўзгариб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турадиган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зоналаридаги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ўринлари</a:t>
            </a:r>
            <a:r>
              <a:rPr lang="ru-RU" sz="2400" dirty="0">
                <a:latin typeface="Times New Roman" panose="02020603050405020304" pitchFamily="18" charset="0"/>
                <a:cs typeface="Times New Roman" panose="02020603050405020304" pitchFamily="18" charset="0"/>
              </a:rPr>
              <a:t>, бунда </a:t>
            </a:r>
            <a:r>
              <a:rPr lang="ru-RU" sz="2400" dirty="0" err="1">
                <a:latin typeface="Times New Roman" panose="02020603050405020304" pitchFamily="18" charset="0"/>
                <a:cs typeface="Times New Roman" panose="02020603050405020304" pitchFamily="18" charset="0"/>
              </a:rPr>
              <a:t>бир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ёки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бир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неча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ходимлар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хусусиятига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кўра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ўхшаш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ёки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операцияни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бажарадиган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ишлаб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чиқаришнинг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зарур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воситалари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билан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жиҳозланган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ўрнининг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бир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қисми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зонаси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деб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ҳисобланади</a:t>
            </a:r>
            <a:r>
              <a:rPr lang="ru-RU" sz="2400" dirty="0">
                <a:latin typeface="Times New Roman" panose="02020603050405020304" pitchFamily="18" charset="0"/>
                <a:cs typeface="Times New Roman" panose="02020603050405020304" pitchFamily="18" charset="0"/>
              </a:rPr>
              <a:t>;</a:t>
            </a:r>
            <a:br>
              <a:rPr lang="ru-RU" sz="2400" dirty="0">
                <a:latin typeface="Times New Roman" panose="02020603050405020304" pitchFamily="18" charset="0"/>
                <a:cs typeface="Times New Roman" panose="02020603050405020304" pitchFamily="18" charset="0"/>
              </a:rPr>
            </a:br>
            <a:r>
              <a:rPr kumimoji="0" lang="ru-RU" sz="240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нестационарные рабочие места</a:t>
            </a:r>
            <a:r>
              <a:rPr kumimoji="0" lang="ru-RU" sz="2400"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рабочие места с территориально меняющимися рабочими зонами, где рабочей зоной считается часть рабочего места, оснащенная необходимыми средствами производства, в которой один или несколько работников выполняют сходную по характеру работу или операцию;</a:t>
            </a:r>
            <a:endParaRPr lang="ru-RU" sz="24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3160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464457"/>
            <a:ext cx="10773229" cy="5712506"/>
          </a:xfrm>
        </p:spPr>
        <p:txBody>
          <a:bodyPr>
            <a:normAutofit fontScale="92500" lnSpcReduction="20000"/>
          </a:bodyPr>
          <a:lstStyle/>
          <a:p>
            <a:pPr algn="just" fontAlgn="t"/>
            <a:r>
              <a:rPr lang="ru-RU" dirty="0" err="1" smtClean="0">
                <a:latin typeface="Times New Roman" panose="02020603050405020304" pitchFamily="18" charset="0"/>
                <a:cs typeface="Times New Roman" panose="02020603050405020304" pitchFamily="18" charset="0"/>
              </a:rPr>
              <a:t>ходимларни</a:t>
            </a:r>
            <a:r>
              <a:rPr lang="ru-RU" dirty="0" smtClean="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a:t>
            </a:r>
            <a:r>
              <a:rPr lang="ru-RU" dirty="0">
                <a:latin typeface="Times New Roman" panose="02020603050405020304" pitchFamily="18" charset="0"/>
                <a:cs typeface="Times New Roman" panose="02020603050405020304" pitchFamily="18" charset="0"/>
              </a:rPr>
              <a:t> техника, технология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рағбатлантириш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фан</a:t>
            </a:r>
            <a:r>
              <a:rPr lang="ru-RU" dirty="0">
                <a:latin typeface="Times New Roman" panose="02020603050405020304" pitchFamily="18" charset="0"/>
                <a:cs typeface="Times New Roman" panose="02020603050405020304" pitchFamily="18" charset="0"/>
              </a:rPr>
              <a:t>, техника </a:t>
            </a:r>
            <a:r>
              <a:rPr lang="ru-RU" dirty="0" err="1">
                <a:latin typeface="Times New Roman" panose="02020603050405020304" pitchFamily="18" charset="0"/>
                <a:cs typeface="Times New Roman" panose="02020603050405020304" pitchFamily="18" charset="0"/>
              </a:rPr>
              <a:t>ютуқларидан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илғор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миллий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хорижий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тажрибадан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бахтсиз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ҳодисалардан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жабрланган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касаллигига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чалинган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ижтимоий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халқаро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ҳамкорликни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a:t>
            </a:r>
          </a:p>
          <a:p>
            <a:pPr algn="just"/>
            <a:endParaRPr lang="ru-RU" dirty="0" smtClean="0">
              <a:latin typeface="Times New Roman" panose="02020603050405020304" pitchFamily="18" charset="0"/>
              <a:cs typeface="Times New Roman" panose="02020603050405020304" pitchFamily="18" charset="0"/>
            </a:endParaRPr>
          </a:p>
          <a:p>
            <a:pPr algn="just"/>
            <a:r>
              <a:rPr lang="ru-RU" dirty="0" smtClean="0">
                <a:solidFill>
                  <a:schemeClr val="accent1">
                    <a:lumMod val="75000"/>
                  </a:schemeClr>
                </a:solidFill>
                <a:latin typeface="Times New Roman" panose="02020603050405020304" pitchFamily="18" charset="0"/>
                <a:cs typeface="Times New Roman" panose="02020603050405020304" pitchFamily="18" charset="0"/>
              </a:rPr>
              <a:t>стимулирование </a:t>
            </a:r>
            <a:r>
              <a:rPr lang="ru-RU" dirty="0">
                <a:solidFill>
                  <a:schemeClr val="accent1">
                    <a:lumMod val="75000"/>
                  </a:schemeClr>
                </a:solidFill>
                <a:latin typeface="Times New Roman" panose="02020603050405020304" pitchFamily="18" charset="0"/>
                <a:cs typeface="Times New Roman" panose="02020603050405020304" pitchFamily="18" charset="0"/>
              </a:rPr>
              <a:t>разработки и внедрения безопасной техники, технологии и средств защиты работников;</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использование достижений науки, техники и передового национального и зарубежного опыта по охране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социальная защита работников, пострадавших от несчастных случаев на производстве или получивших профессиональные заболевания;</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осуществление международного сотрудничества.</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925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90286"/>
            <a:ext cx="10947400" cy="5886677"/>
          </a:xfrm>
        </p:spPr>
        <p:txBody>
          <a:bodyPr>
            <a:normAutofit lnSpcReduction="1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6-модда.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давлат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томонидан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бошқариш</a:t>
            </a:r>
            <a:endParaRPr lang="ru-RU" dirty="0">
              <a:solidFill>
                <a:srgbClr val="FF0000"/>
              </a:solidFill>
              <a:latin typeface="Times New Roman" panose="02020603050405020304" pitchFamily="18" charset="0"/>
              <a:cs typeface="Times New Roman" panose="02020603050405020304" pitchFamily="18" charset="0"/>
            </a:endParaRP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Ўзбекистон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Республикаси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Вазирлар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Маҳкамаси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ваколатли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айрим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ваколатларга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оширилади</a:t>
            </a:r>
            <a:r>
              <a:rPr lang="ru-RU" dirty="0" smtClean="0">
                <a:latin typeface="Times New Roman" panose="02020603050405020304" pitchFamily="18" charset="0"/>
                <a:cs typeface="Times New Roman" panose="02020603050405020304" pitchFamily="18" charset="0"/>
              </a:rPr>
              <a:t>.</a:t>
            </a:r>
          </a:p>
          <a:p>
            <a:pPr marL="0" lvl="0" indent="539750" algn="just" eaLnBrk="0" fontAlgn="base" hangingPunct="0">
              <a:lnSpc>
                <a:spcPct val="100000"/>
              </a:lnSpc>
              <a:spcBef>
                <a:spcPct val="0"/>
              </a:spcBef>
              <a:spcAft>
                <a:spcPct val="0"/>
              </a:spcAft>
              <a:buNone/>
            </a:pPr>
            <a:endParaRPr lang="ru-RU" altLang="ru-RU" sz="1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0" lvl="0" indent="539750" algn="just" eaLnBrk="0" fontAlgn="base" hangingPunct="0">
              <a:lnSpc>
                <a:spcPct val="100000"/>
              </a:lnSpc>
              <a:spcBef>
                <a:spcPct val="0"/>
              </a:spcBef>
              <a:spcAft>
                <a:spcPct val="0"/>
              </a:spcAft>
              <a:buNone/>
            </a:pPr>
            <a:r>
              <a:rPr lang="ru-RU" alt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a:t>
            </a: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6. Государственное управление охраной </a:t>
            </a:r>
            <a:r>
              <a:rPr lang="ru-RU" alt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труда</a:t>
            </a:r>
            <a:endParaRPr lang="ru-RU" altLang="ru-RU" sz="2400" dirty="0" smtClean="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Государственное </a:t>
            </a: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управление охраной труда осуществляется Кабинетом Министров Республики Узбекистан, специально уполномоченным государственным органом в области охраны труда, а также иными государственными органами, которые в соответствии с законодательством имеют отдельные полномочия в области охраны труда.</a:t>
            </a:r>
            <a:endParaRPr lang="ru-RU" altLang="ru-RU" sz="4000" dirty="0">
              <a:solidFill>
                <a:schemeClr val="accent1">
                  <a:lumMod val="75000"/>
                </a:schemeClr>
              </a:solidFill>
              <a:latin typeface="Times New Roman" panose="02020603050405020304" pitchFamily="18" charset="0"/>
              <a:cs typeface="Times New Roman" panose="02020603050405020304" pitchFamily="18" charset="0"/>
            </a:endParaRPr>
          </a:p>
          <a:p>
            <a:pPr fontAlgn="t"/>
            <a:endParaRPr lang="ru-RU" dirty="0"/>
          </a:p>
          <a:p>
            <a:endParaRPr lang="uz-Cyrl-UZ" dirty="0" smtClean="0"/>
          </a:p>
          <a:p>
            <a:pPr marL="0" indent="0">
              <a:buNone/>
            </a:pPr>
            <a:endParaRPr lang="ru-RU" dirty="0"/>
          </a:p>
        </p:txBody>
      </p:sp>
      <p:sp>
        <p:nvSpPr>
          <p:cNvPr id="7" name="Rectangle 4"/>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101602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551543"/>
            <a:ext cx="10990943" cy="5892800"/>
          </a:xfrm>
        </p:spPr>
        <p:txBody>
          <a:bodyPr>
            <a:normAutofit fontScale="925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9-модда. </a:t>
            </a:r>
            <a:r>
              <a:rPr lang="ru-RU" b="1" dirty="0" err="1">
                <a:solidFill>
                  <a:srgbClr val="FF0000"/>
                </a:solidFill>
                <a:latin typeface="Times New Roman" panose="02020603050405020304" pitchFamily="18" charset="0"/>
                <a:cs typeface="Times New Roman" panose="02020603050405020304" pitchFamily="18" charset="0"/>
              </a:rPr>
              <a:t>Ўзбекистон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Республикаси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Соғлиқни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сақлаш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вазирлигининг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соҳасидаги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ваколатлари</a:t>
            </a:r>
            <a:endParaRPr lang="ru-RU" b="1" dirty="0">
              <a:solidFill>
                <a:srgbClr val="FF0000"/>
              </a:solidFill>
              <a:latin typeface="Times New Roman" panose="02020603050405020304" pitchFamily="18" charset="0"/>
              <a:cs typeface="Times New Roman" panose="02020603050405020304" pitchFamily="18" charset="0"/>
            </a:endParaRPr>
          </a:p>
          <a:p>
            <a:pPr algn="just" fontAlgn="t"/>
            <a:r>
              <a:rPr lang="ru-RU" dirty="0" err="1">
                <a:latin typeface="Times New Roman" panose="02020603050405020304" pitchFamily="18" charset="0"/>
                <a:cs typeface="Times New Roman" panose="02020603050405020304" pitchFamily="18" charset="0"/>
              </a:rPr>
              <a:t>Ўзбекистон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Республикаси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Соғлиқни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сақлаш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вазирлиги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дастлабки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тарзда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кираётганда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давомида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мажбурий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тиббий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кўрикларини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белгилайди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муҳити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жараёнининг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оғирлиги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тиғизлиги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кўрсаткичлари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санитария </a:t>
            </a:r>
            <a:r>
              <a:rPr lang="ru-RU" dirty="0" err="1">
                <a:latin typeface="Times New Roman" panose="02020603050405020304" pitchFamily="18" charset="0"/>
                <a:cs typeface="Times New Roman" panose="02020603050405020304" pitchFamily="18" charset="0"/>
              </a:rPr>
              <a:t>қоидаларини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гигиена </a:t>
            </a:r>
            <a:r>
              <a:rPr lang="ru-RU" dirty="0" err="1">
                <a:latin typeface="Times New Roman" panose="02020603050405020304" pitchFamily="18" charset="0"/>
                <a:cs typeface="Times New Roman" panose="02020603050405020304" pitchFamily="18" charset="0"/>
              </a:rPr>
              <a:t>нормативларини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белгилайди</a:t>
            </a:r>
            <a:r>
              <a:rPr lang="ru-RU" dirty="0" smtClean="0">
                <a:latin typeface="Times New Roman" panose="02020603050405020304" pitchFamily="18" charset="0"/>
                <a:cs typeface="Times New Roman" panose="02020603050405020304" pitchFamily="18" charset="0"/>
              </a:rPr>
              <a:t>;</a:t>
            </a:r>
          </a:p>
          <a:p>
            <a:pPr marL="0" lvl="0" indent="539750" algn="ctr" eaLnBrk="0" fontAlgn="base" hangingPunct="0">
              <a:lnSpc>
                <a:spcPct val="100000"/>
              </a:lnSpc>
              <a:spcBef>
                <a:spcPct val="0"/>
              </a:spcBef>
              <a:spcAft>
                <a:spcPct val="0"/>
              </a:spcAft>
              <a:buNone/>
            </a:pP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9. Полномочия Министерства здравоохранения Республики Узбекистан в области охраны труда</a:t>
            </a:r>
            <a:endParaRPr lang="ru-RU" altLang="ru-RU" sz="2400" b="1" dirty="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Министерство здравоохранения Республики Узбекистан:</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определяет порядок проведения обязательных предварительных (при поступлении на работу) и периодических (в течение трудовой деятельности) медицинских осмотров работников;</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устанавливает санитарные правила, нормы и гигиенические нормативы по показателям вредности и опасности факторов производственной среды, тяжести и напряженности трудового процесса</a:t>
            </a:r>
            <a:r>
              <a:rPr lang="ru-RU" altLang="ru-RU"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ru-RU" sz="2400" dirty="0">
              <a:latin typeface="Times New Roman" panose="02020603050405020304" pitchFamily="18" charset="0"/>
              <a:cs typeface="Times New Roman" panose="02020603050405020304" pitchFamily="18" charset="0"/>
            </a:endParaRPr>
          </a:p>
          <a:p>
            <a:pPr fontAlgn="t"/>
            <a:endParaRPr lang="ru-RU" dirty="0" smtClean="0">
              <a:latin typeface="Times New Roman" panose="02020603050405020304" pitchFamily="18" charset="0"/>
              <a:cs typeface="Times New Roman" panose="02020603050405020304" pitchFamily="18" charset="0"/>
            </a:endParaRPr>
          </a:p>
          <a:p>
            <a:pPr marL="0" indent="0" fontAlgn="t">
              <a:buNone/>
            </a:pPr>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195146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67657" y="435428"/>
            <a:ext cx="11190513" cy="6422571"/>
          </a:xfrm>
        </p:spPr>
        <p:txBody>
          <a:bodyPr>
            <a:normAutofit/>
          </a:bodyPr>
          <a:lstStyle/>
          <a:p>
            <a:pPr algn="just" fontAlgn="t"/>
            <a:r>
              <a:rPr lang="ru-RU" sz="1600" dirty="0" err="1">
                <a:latin typeface="Times New Roman" panose="02020603050405020304" pitchFamily="18" charset="0"/>
                <a:cs typeface="Times New Roman" panose="02020603050405020304" pitchFamily="18" charset="0"/>
              </a:rPr>
              <a:t>меҳнат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шароитлари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ноқулай</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ишларда</a:t>
            </a:r>
            <a:r>
              <a:rPr lang="ru-RU" sz="1600" dirty="0">
                <a:latin typeface="Times New Roman" panose="02020603050405020304" pitchFamily="18" charset="0"/>
                <a:cs typeface="Times New Roman" panose="02020603050405020304" pitchFamily="18" charset="0"/>
              </a:rPr>
              <a:t> банд </a:t>
            </a:r>
            <a:r>
              <a:rPr lang="ru-RU" sz="1600" dirty="0" err="1">
                <a:latin typeface="Times New Roman" panose="02020603050405020304" pitchFamily="18" charset="0"/>
                <a:cs typeface="Times New Roman" panose="02020603050405020304" pitchFamily="18" charset="0"/>
              </a:rPr>
              <a:t>бўлган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ходимларга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бериладиган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сутни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шунга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тенг</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бўлган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бошқа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озиқ-овқат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маҳсулотларини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даволаш</a:t>
            </a:r>
            <a:r>
              <a:rPr lang="ru-RU" sz="1600" dirty="0">
                <a:latin typeface="Times New Roman" panose="02020603050405020304" pitchFamily="18" charset="0"/>
                <a:cs typeface="Times New Roman" panose="02020603050405020304" pitchFamily="18" charset="0"/>
              </a:rPr>
              <a:t>-профилактика </a:t>
            </a:r>
            <a:r>
              <a:rPr lang="ru-RU" sz="1600" dirty="0" err="1">
                <a:latin typeface="Times New Roman" panose="02020603050405020304" pitchFamily="18" charset="0"/>
                <a:cs typeface="Times New Roman" panose="02020603050405020304" pitchFamily="18" charset="0"/>
              </a:rPr>
              <a:t>озиқ-овқатини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газланган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тузли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сувни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иссиқ</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цехларда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ишловчилар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учун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бериш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нормативларини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белгилайди</a:t>
            </a:r>
            <a:r>
              <a:rPr lang="ru-RU" sz="1600" dirty="0">
                <a:latin typeface="Times New Roman" panose="02020603050405020304" pitchFamily="18" charset="0"/>
                <a:cs typeface="Times New Roman" panose="02020603050405020304" pitchFamily="18" charset="0"/>
              </a:rPr>
              <a:t>;</a:t>
            </a:r>
          </a:p>
          <a:p>
            <a:pPr algn="just" fontAlgn="t"/>
            <a:r>
              <a:rPr lang="ru-RU" sz="1600" dirty="0" err="1">
                <a:latin typeface="Times New Roman" panose="02020603050405020304" pitchFamily="18" charset="0"/>
                <a:cs typeface="Times New Roman" panose="02020603050405020304" pitchFamily="18" charset="0"/>
              </a:rPr>
              <a:t>ходимни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енгилроқ</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ишга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ёки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ноқулай</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ишлаб</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чиқариш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омиллари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таъсирини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истисно</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этадиган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ишга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ўтказиш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учун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тиббий</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бошқа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кўрсаткичлар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рўйхатини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тасдиқлайди</a:t>
            </a:r>
            <a:r>
              <a:rPr lang="ru-RU" sz="1600" dirty="0">
                <a:latin typeface="Times New Roman" panose="02020603050405020304" pitchFamily="18" charset="0"/>
                <a:cs typeface="Times New Roman" panose="02020603050405020304" pitchFamily="18" charset="0"/>
              </a:rPr>
              <a:t>;</a:t>
            </a:r>
          </a:p>
          <a:p>
            <a:pPr algn="just" fontAlgn="t"/>
            <a:r>
              <a:rPr lang="ru-RU" sz="1600" dirty="0">
                <a:latin typeface="Times New Roman" panose="02020603050405020304" pitchFamily="18" charset="0"/>
                <a:cs typeface="Times New Roman" panose="02020603050405020304" pitchFamily="18" charset="0"/>
              </a:rPr>
              <a:t>ходим </a:t>
            </a:r>
            <a:r>
              <a:rPr lang="ru-RU" sz="1600" dirty="0" err="1">
                <a:latin typeface="Times New Roman" panose="02020603050405020304" pitchFamily="18" charset="0"/>
                <a:cs typeface="Times New Roman" panose="02020603050405020304" pitchFamily="18" charset="0"/>
              </a:rPr>
              <a:t>касб</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касаллигига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чалинган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деб</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гумон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қилинганда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унинг</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меҳнат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шароитларининг</a:t>
            </a:r>
            <a:r>
              <a:rPr lang="ru-RU" sz="1600" dirty="0">
                <a:latin typeface="Times New Roman" panose="02020603050405020304" pitchFamily="18" charset="0"/>
                <a:cs typeface="Times New Roman" panose="02020603050405020304" pitchFamily="18" charset="0"/>
              </a:rPr>
              <a:t> санитария-гигиена </a:t>
            </a:r>
            <a:r>
              <a:rPr lang="ru-RU" sz="1600" dirty="0" err="1">
                <a:latin typeface="Times New Roman" panose="02020603050405020304" pitchFamily="18" charset="0"/>
                <a:cs typeface="Times New Roman" panose="02020603050405020304" pitchFamily="18" charset="0"/>
              </a:rPr>
              <a:t>тавсифини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тузишга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доир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талабларни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белгилайди</a:t>
            </a:r>
            <a:r>
              <a:rPr lang="ru-RU" sz="1600" dirty="0">
                <a:latin typeface="Times New Roman" panose="02020603050405020304" pitchFamily="18" charset="0"/>
                <a:cs typeface="Times New Roman" panose="02020603050405020304" pitchFamily="18" charset="0"/>
              </a:rPr>
              <a:t>;</a:t>
            </a:r>
          </a:p>
          <a:p>
            <a:pPr algn="just" fontAlgn="t"/>
            <a:r>
              <a:rPr lang="ru-RU" sz="1600" dirty="0" err="1">
                <a:latin typeface="Times New Roman" panose="02020603050405020304" pitchFamily="18" charset="0"/>
                <a:cs typeface="Times New Roman" panose="02020603050405020304" pitchFamily="18" charset="0"/>
              </a:rPr>
              <a:t>касб</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касалликларини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аниқлаш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ходимларнинг</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касбга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оид</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меҳнат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қобилиятини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йўқотганлиги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даражасини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аниқлаш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учун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йўлланма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бериш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тартибини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белгилайди</a:t>
            </a:r>
            <a:r>
              <a:rPr lang="ru-RU" sz="1600" dirty="0">
                <a:latin typeface="Times New Roman" panose="02020603050405020304" pitchFamily="18" charset="0"/>
                <a:cs typeface="Times New Roman" panose="02020603050405020304" pitchFamily="18" charset="0"/>
              </a:rPr>
              <a:t>.</a:t>
            </a:r>
          </a:p>
          <a:p>
            <a:pPr algn="just" fontAlgn="t"/>
            <a:r>
              <a:rPr lang="ru-RU" sz="1600" dirty="0" err="1">
                <a:latin typeface="Times New Roman" panose="02020603050405020304" pitchFamily="18" charset="0"/>
                <a:cs typeface="Times New Roman" panose="02020603050405020304" pitchFamily="18" charset="0"/>
              </a:rPr>
              <a:t>Ўзбекистон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Республикаси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Соғлиқни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сақлаш</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вазирлиги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қонун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ҳужжатларига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мувофиқ</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бошқа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ваколатларни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ҳам</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амалга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ошириши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мумкин</a:t>
            </a:r>
            <a:r>
              <a:rPr lang="ru-RU" sz="1600" dirty="0" smtClean="0">
                <a:latin typeface="Times New Roman" panose="02020603050405020304" pitchFamily="18" charset="0"/>
                <a:cs typeface="Times New Roman" panose="02020603050405020304" pitchFamily="18" charset="0"/>
              </a:rPr>
              <a:t>.</a:t>
            </a:r>
          </a:p>
          <a:p>
            <a:pPr fontAlgn="t"/>
            <a:endParaRPr lang="ru-RU" sz="900" dirty="0" smtClean="0">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устанавливает нормативы выдачи молока (других равноценных пищевых продуктов), лечебно-профилактического питания, газированной соленой воды (работающим в горячих цехах), предоставляемых работникам, занятым на работах с </a:t>
            </a:r>
            <a:r>
              <a:rPr lang="ru-RU" altLang="ru-RU" sz="16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неблагоприятными </a:t>
            </a: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условиями труда;</a:t>
            </a:r>
            <a:endParaRPr lang="ru-RU" altLang="ru-RU" sz="16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утверждает перечень медицинских и иных показаний для перевода работника на более легкую или исключающую воздействие неблагоприятных производственных факторов работу;</a:t>
            </a:r>
            <a:endParaRPr lang="ru-RU" altLang="ru-RU" sz="16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определяет требования к составлению санитарно-гигиенической характеристики условий труда работника при подозрении у работника профессионального заболевания;</a:t>
            </a:r>
            <a:endParaRPr lang="ru-RU" altLang="ru-RU" sz="16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устанавливает порядок определения профессиональных заболеваний и выдачи направления для определения степени утраты профессиональной трудоспособности работников.</a:t>
            </a:r>
            <a:endParaRPr lang="ru-RU" altLang="ru-RU" sz="16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1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Министерство здравоохранения Республики Узбекистан может осуществлять и иные полномочия в соответствии с законодательством</a:t>
            </a:r>
            <a:r>
              <a:rPr lang="ru-RU" altLang="ru-RU" sz="16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600" dirty="0"/>
          </a:p>
        </p:txBody>
      </p:sp>
    </p:spTree>
    <p:extLst>
      <p:ext uri="{BB962C8B-B14F-4D97-AF65-F5344CB8AC3E}">
        <p14:creationId xmlns:p14="http://schemas.microsoft.com/office/powerpoint/2010/main" val="30883918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362856"/>
            <a:ext cx="10874829" cy="6183087"/>
          </a:xfrm>
        </p:spPr>
        <p:txBody>
          <a:bodyPr>
            <a:normAutofit fontScale="850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10-модда. </a:t>
            </a:r>
            <a:r>
              <a:rPr lang="ru-RU" b="1" dirty="0" err="1">
                <a:solidFill>
                  <a:srgbClr val="FF0000"/>
                </a:solidFill>
                <a:latin typeface="Times New Roman" panose="02020603050405020304" pitchFamily="18" charset="0"/>
                <a:cs typeface="Times New Roman" panose="02020603050405020304" pitchFamily="18" charset="0"/>
              </a:rPr>
              <a:t>Давлат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хўжалик</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бошқаруви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органларининг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соҳасидаги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ваколатлари</a:t>
            </a:r>
            <a:endParaRPr lang="ru-RU" b="1" dirty="0">
              <a:solidFill>
                <a:srgbClr val="FF0000"/>
              </a:solidFill>
              <a:latin typeface="Times New Roman" panose="02020603050405020304" pitchFamily="18" charset="0"/>
              <a:cs typeface="Times New Roman" panose="02020603050405020304" pitchFamily="18" charset="0"/>
            </a:endParaRPr>
          </a:p>
          <a:p>
            <a:pPr algn="just" fontAlgn="t"/>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хўжалик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бошқаруви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ваколатлари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доирасида</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иштирок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техник </a:t>
            </a:r>
            <a:r>
              <a:rPr lang="ru-RU" dirty="0" err="1">
                <a:latin typeface="Times New Roman" panose="02020603050405020304" pitchFamily="18" charset="0"/>
                <a:cs typeface="Times New Roman" panose="02020603050405020304" pitchFamily="18" charset="0"/>
              </a:rPr>
              <a:t>жиҳатдан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норматив </a:t>
            </a:r>
            <a:r>
              <a:rPr lang="ru-RU" dirty="0" err="1">
                <a:latin typeface="Times New Roman" panose="02020603050405020304" pitchFamily="18" charset="0"/>
                <a:cs typeface="Times New Roman" panose="02020603050405020304" pitchFamily="18" charset="0"/>
              </a:rPr>
              <a:t>ҳужжатларни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норматив-</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тармоқ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мақсадли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тасдиқлайди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таъминлайди</a:t>
            </a:r>
            <a:r>
              <a:rPr lang="ru-RU" dirty="0" smtClean="0">
                <a:latin typeface="Times New Roman" panose="02020603050405020304" pitchFamily="18" charset="0"/>
                <a:cs typeface="Times New Roman" panose="02020603050405020304" pitchFamily="18" charset="0"/>
              </a:rPr>
              <a:t>;</a:t>
            </a:r>
          </a:p>
          <a:p>
            <a:pPr marL="0" lvl="0" indent="539750" algn="ctr" eaLnBrk="0" fontAlgn="base" hangingPunct="0">
              <a:lnSpc>
                <a:spcPct val="100000"/>
              </a:lnSpc>
              <a:spcBef>
                <a:spcPct val="0"/>
              </a:spcBef>
              <a:spcAft>
                <a:spcPct val="0"/>
              </a:spcAft>
              <a:buNone/>
            </a:pP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10. Полномочия органов государственного и хозяйственного управления в области охраны труда</a:t>
            </a:r>
            <a:endParaRPr lang="ru-RU" altLang="ru-RU" sz="2400" b="1" dirty="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Органы государственного и хозяйственного управления в пределах своих полномочий:</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участвуют в разработке и реализации государственных и иных программ в области охраны труда;</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разрабатывают нормативные документы в области технического регулирования и нормативно-правовые акты по вопросам охраны труда;</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утверждают и обеспечивают реализацию отраслевых целевых и специальных программ в области охраны труда;</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fontAlgn="t"/>
            <a:endParaRPr lang="ru-RU" dirty="0" smtClean="0">
              <a:latin typeface="Times New Roman" panose="02020603050405020304" pitchFamily="18" charset="0"/>
              <a:cs typeface="Times New Roman" panose="02020603050405020304" pitchFamily="18" charset="0"/>
            </a:endParaRPr>
          </a:p>
          <a:p>
            <a:pPr fontAlgn="t"/>
            <a:endParaRPr lang="ru-RU" dirty="0" smtClean="0">
              <a:latin typeface="Times New Roman" panose="02020603050405020304" pitchFamily="18" charset="0"/>
              <a:cs typeface="Times New Roman" panose="02020603050405020304" pitchFamily="18" charset="0"/>
            </a:endParaRPr>
          </a:p>
          <a:p>
            <a:pPr fontAlgn="t"/>
            <a:endParaRPr lang="ru-RU" dirty="0">
              <a:latin typeface="Times New Roman" panose="02020603050405020304" pitchFamily="18" charset="0"/>
              <a:cs typeface="Times New Roman" panose="02020603050405020304" pitchFamily="18" charset="0"/>
            </a:endParaRPr>
          </a:p>
          <a:p>
            <a:pPr marL="0" indent="0">
              <a:buNone/>
            </a:pPr>
            <a:endParaRPr lang="uz-Cyrl-UZ" dirty="0" smtClean="0">
              <a:latin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03133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174171"/>
            <a:ext cx="10918371" cy="6357258"/>
          </a:xfrm>
        </p:spPr>
        <p:txBody>
          <a:bodyPr>
            <a:normAutofit fontScale="85000" lnSpcReduction="20000"/>
          </a:bodyPr>
          <a:lstStyle/>
          <a:p>
            <a:pPr algn="just" fontAlgn="t"/>
            <a:r>
              <a:rPr lang="ru-RU" dirty="0" err="1">
                <a:latin typeface="Times New Roman" panose="02020603050405020304" pitchFamily="18" charset="0"/>
                <a:cs typeface="Times New Roman" panose="02020603050405020304" pitchFamily="18" charset="0"/>
              </a:rPr>
              <a:t>тизимидаги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чора-тадбирларни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тизимидаги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бахтсиз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ҳодисаларнинг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шикаст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етказилишининг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олинишини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таъминлайди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тизимидаги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мутахассисларининг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тайёрланиши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қайта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тайёрланиши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малакаси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билимлари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хўжалик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бошқаруви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ваколатларни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marL="0" indent="0" algn="just" fontAlgn="t">
              <a:buNone/>
            </a:pPr>
            <a:endParaRPr lang="ru-RU" sz="1400" dirty="0" smtClean="0">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осуществляют меры по обеспечению соблюдения требований охраны труда в подведомственных организациях;</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организуют и обеспечивают проведение расследования и учета несчастных случаев на производстве и иных повреждений здоровья работников в подведомственных организациях;</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организуют подготовку, переподготовку, повышение квалификации и проверку знаний по вопросам охраны труда руководителей и специалистов подведомственных организаций.</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Органы государственного и хозяйственного управления могут осуществлять и иные полномочия в соответствии с законодательством</a:t>
            </a:r>
            <a:r>
              <a:rPr lang="ru-RU" altLang="ru-RU"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58002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19314"/>
            <a:ext cx="10860314" cy="6415315"/>
          </a:xfrm>
        </p:spPr>
        <p:txBody>
          <a:bodyPr>
            <a:normAutofit fontScale="775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12-модда. </a:t>
            </a:r>
            <a:r>
              <a:rPr lang="ru-RU" b="1" dirty="0" err="1">
                <a:solidFill>
                  <a:srgbClr val="FF0000"/>
                </a:solidFill>
                <a:latin typeface="Times New Roman" panose="02020603050405020304" pitchFamily="18" charset="0"/>
                <a:cs typeface="Times New Roman" panose="02020603050405020304" pitchFamily="18" charset="0"/>
              </a:rPr>
              <a:t>Ташкилотнинг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хизматлари</a:t>
            </a:r>
            <a:endParaRPr lang="ru-RU" b="1" dirty="0">
              <a:solidFill>
                <a:srgbClr val="FF0000"/>
              </a:solidFill>
              <a:latin typeface="Times New Roman" panose="02020603050405020304" pitchFamily="18" charset="0"/>
              <a:cs typeface="Times New Roman" panose="02020603050405020304" pitchFamily="18" charset="0"/>
            </a:endParaRPr>
          </a:p>
          <a:p>
            <a:pPr algn="just" fontAlgn="t"/>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ходимларининг</a:t>
            </a:r>
            <a:r>
              <a:rPr lang="ru-RU" dirty="0">
                <a:latin typeface="Times New Roman" panose="02020603050405020304" pitchFamily="18" charset="0"/>
                <a:cs typeface="Times New Roman" panose="02020603050405020304" pitchFamily="18" charset="0"/>
              </a:rPr>
              <a:t> сони </a:t>
            </a:r>
            <a:r>
              <a:rPr lang="ru-RU" dirty="0" err="1">
                <a:latin typeface="Times New Roman" panose="02020603050405020304" pitchFamily="18" charset="0"/>
                <a:cs typeface="Times New Roman" panose="02020603050405020304" pitchFamily="18" charset="0"/>
              </a:rPr>
              <a:t>эллик</a:t>
            </a:r>
            <a:r>
              <a:rPr lang="ru-RU" dirty="0">
                <a:latin typeface="Times New Roman" panose="02020603050405020304" pitchFamily="18" charset="0"/>
                <a:cs typeface="Times New Roman" panose="02020603050405020304" pitchFamily="18" charset="0"/>
              </a:rPr>
              <a:t> киши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ундан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ортиқ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мақсадида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тегишли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тайёргарликка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мутахассис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лавозими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Элликта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ундан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ортиқ</a:t>
            </a:r>
            <a:r>
              <a:rPr lang="ru-RU" dirty="0">
                <a:latin typeface="Times New Roman" panose="02020603050405020304" pitchFamily="18" charset="0"/>
                <a:cs typeface="Times New Roman" panose="02020603050405020304" pitchFamily="18" charset="0"/>
              </a:rPr>
              <a:t> транспорт </a:t>
            </a:r>
            <a:r>
              <a:rPr lang="ru-RU" dirty="0" err="1">
                <a:latin typeface="Times New Roman" panose="02020603050405020304" pitchFamily="18" charset="0"/>
                <a:cs typeface="Times New Roman" panose="02020603050405020304" pitchFamily="18" charset="0"/>
              </a:rPr>
              <a:t>воситаси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мавжуд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ҳаракати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ҳаракати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мутахассис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лавозими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Ходимларининг</a:t>
            </a:r>
            <a:r>
              <a:rPr lang="ru-RU" dirty="0">
                <a:latin typeface="Times New Roman" panose="02020603050405020304" pitchFamily="18" charset="0"/>
                <a:cs typeface="Times New Roman" panose="02020603050405020304" pitchFamily="18" charset="0"/>
              </a:rPr>
              <a:t> сони </a:t>
            </a:r>
            <a:r>
              <a:rPr lang="ru-RU" dirty="0" err="1">
                <a:latin typeface="Times New Roman" panose="02020603050405020304" pitchFamily="18" charset="0"/>
                <a:cs typeface="Times New Roman" panose="02020603050405020304" pitchFamily="18" charset="0"/>
              </a:rPr>
              <a:t>эллик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нафардан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мутахассис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лавозимини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қарор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мазкур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хусусияти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қабул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қилинади</a:t>
            </a:r>
            <a:r>
              <a:rPr lang="ru-RU" dirty="0" smtClean="0">
                <a:latin typeface="Times New Roman" panose="02020603050405020304" pitchFamily="18" charset="0"/>
                <a:cs typeface="Times New Roman" panose="02020603050405020304" pitchFamily="18" charset="0"/>
              </a:rPr>
              <a:t>.</a:t>
            </a:r>
          </a:p>
          <a:p>
            <a:pPr marL="0" indent="0" algn="ctr">
              <a:buNone/>
            </a:pPr>
            <a:r>
              <a:rPr lang="ru-RU" b="1" dirty="0">
                <a:solidFill>
                  <a:srgbClr val="FF0000"/>
                </a:solidFill>
                <a:latin typeface="Times New Roman" panose="02020603050405020304" pitchFamily="18" charset="0"/>
                <a:cs typeface="Times New Roman" panose="02020603050405020304" pitchFamily="18" charset="0"/>
              </a:rPr>
              <a:t>Статья 12. Службы охраны труда организации</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В целях обеспечения соблюдения требований охраны труда, осуществления контроля за их выполнением в каждой организации, осуществляющей производственную деятельность с численностью пятьдесят и более работников, создается служба охраны труда или вводится должность специалиста по охране труда, имеющего соответствующую подготовку. В организации, насчитывающей пятьдесят и более транспортных средств, также создается служба по безопасности дорожного движения или вводится должность специалиста по безопасности дорожного движения.</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В организации с численностью менее пятидесяти работников решение о создании службы охраны труда или введении должности специалиста по охране труда принимается работодателем с учетом специфики деятельности данной организации</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09526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61257"/>
            <a:ext cx="10831286" cy="6473372"/>
          </a:xfrm>
        </p:spPr>
        <p:txBody>
          <a:bodyPr>
            <a:normAutofit fontScale="70000" lnSpcReduction="20000"/>
          </a:bodyPr>
          <a:lstStyle/>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ҳаракати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мустақил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таркибий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бўлинмалари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бўлиб</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бевосита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бўйсунади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мутахассислари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барча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таркибий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бўлинмаларнинг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аниқланган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қоидабузарликларни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бартараф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ижро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мажбурий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кўрсатмалар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техник </a:t>
            </a:r>
            <a:r>
              <a:rPr lang="ru-RU" dirty="0" err="1">
                <a:latin typeface="Times New Roman" panose="02020603050405020304" pitchFamily="18" charset="0"/>
                <a:cs typeface="Times New Roman" panose="02020603050405020304" pitchFamily="18" charset="0"/>
              </a:rPr>
              <a:t>жиҳатдан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норматив </a:t>
            </a:r>
            <a:r>
              <a:rPr lang="ru-RU" dirty="0" err="1">
                <a:latin typeface="Times New Roman" panose="02020603050405020304" pitchFamily="18" charset="0"/>
                <a:cs typeface="Times New Roman" panose="02020603050405020304" pitchFamily="18" charset="0"/>
              </a:rPr>
              <a:t>ҳужжатлар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норматив-</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бузаётган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жавобгарликка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тортиш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тақдимномалар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киритиш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вазифалари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хизматлар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бозорининг</a:t>
            </a:r>
            <a:r>
              <a:rPr lang="ru-RU" dirty="0">
                <a:latin typeface="Times New Roman" panose="02020603050405020304" pitchFamily="18" charset="0"/>
                <a:cs typeface="Times New Roman" panose="02020603050405020304" pitchFamily="18" charset="0"/>
              </a:rPr>
              <a:t> профессионал </a:t>
            </a:r>
            <a:r>
              <a:rPr lang="ru-RU" dirty="0" err="1">
                <a:latin typeface="Times New Roman" panose="02020603050405020304" pitchFamily="18" charset="0"/>
                <a:cs typeface="Times New Roman" panose="02020603050405020304" pitchFamily="18" charset="0"/>
              </a:rPr>
              <a:t>иштирокчилари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шартнома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асосида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Служба охраны труда и служба по безопасности дорожного движения являются самостоятельными структурными подразделениями организации и подчиняются непосредственно ее руководителю.</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Специалисты службы охраны труда имеют право контролировать соблюдение всеми работниками требований правил и норм по охране труда, выдавать руководителям структурных подразделений обязательные для исполнения предписания об устранении выявленных нарушений, а также вносить представления руководителю организации о привлечении к ответственности лиц, нарушающих требования нормативных документов в области технического регулирования и нормативно-правовых актов по вопросам охраны труда. </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Функции службы охраны труда могут осуществляться профессиональными участниками рынка услуг в области охраны труда на договорной основе</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2269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13266"/>
            <a:ext cx="10515600" cy="6444734"/>
          </a:xfrm>
        </p:spPr>
        <p:txBody>
          <a:bodyPr>
            <a:normAutofit fontScale="625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16-модда.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молиялаштириш</a:t>
            </a:r>
            <a:endParaRPr lang="ru-RU" dirty="0">
              <a:solidFill>
                <a:srgbClr val="FF0000"/>
              </a:solidFill>
              <a:latin typeface="Times New Roman" panose="02020603050405020304" pitchFamily="18" charset="0"/>
              <a:cs typeface="Times New Roman" panose="02020603050405020304" pitchFamily="18" charset="0"/>
            </a:endParaRP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молиялаштириш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қуйидагилар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оширилади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Ўзбекистон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Республикасининг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бюджетидан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ажратиладиган</a:t>
            </a:r>
            <a:r>
              <a:rPr lang="ru-RU" dirty="0">
                <a:latin typeface="Times New Roman" panose="02020603050405020304" pitchFamily="18" charset="0"/>
                <a:cs typeface="Times New Roman" panose="02020603050405020304" pitchFamily="18" charset="0"/>
              </a:rPr>
              <a:t> бюджет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тузилган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жамғармаларининг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юридик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жисмоний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ҳомийлик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хайриялари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тақиқланмаган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манбалар</a:t>
            </a:r>
            <a:r>
              <a:rPr lang="ru-RU" dirty="0" smtClean="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бюджет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тегишли</a:t>
            </a:r>
            <a:r>
              <a:rPr lang="ru-RU" dirty="0">
                <a:latin typeface="Times New Roman" panose="02020603050405020304" pitchFamily="18" charset="0"/>
                <a:cs typeface="Times New Roman" panose="02020603050405020304" pitchFamily="18" charset="0"/>
              </a:rPr>
              <a:t> (республика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маҳаллий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бюджетларда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алоҳида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қайд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ажратилади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бошқарув</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таъминоти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илмий-тадқиқот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молиялаштириш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дастурларни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фойдаланилади</a:t>
            </a:r>
            <a:r>
              <a:rPr lang="ru-RU" dirty="0" smtClean="0">
                <a:latin typeface="Times New Roman" panose="02020603050405020304" pitchFamily="18" charset="0"/>
                <a:cs typeface="Times New Roman" panose="02020603050405020304" pitchFamily="18" charset="0"/>
              </a:rPr>
              <a:t>.</a:t>
            </a:r>
          </a:p>
          <a:p>
            <a:pPr marL="0" lvl="0" indent="539750" algn="ctr" eaLnBrk="0" fontAlgn="base" hangingPunct="0">
              <a:lnSpc>
                <a:spcPct val="100000"/>
              </a:lnSpc>
              <a:spcBef>
                <a:spcPct val="0"/>
              </a:spcBef>
              <a:spcAft>
                <a:spcPct val="0"/>
              </a:spcAft>
              <a:buNone/>
            </a:pP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16. Финансирование охраны труда</a:t>
            </a:r>
            <a:endParaRPr lang="ru-RU" altLang="ru-RU" sz="2400" dirty="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Финансирование охраны труда осуществляется за счет:</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бюджетных ассигнований, выделяемых из Государственного бюджета Республики Узбекистан;</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собственных средств работодателя;</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средств фондов охраны труда, образованных в порядке, установленном законодательством;</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благотворительных пожертвований юридических и физических лиц;</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других источников, не запрещенных законодательством.</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Бюджетные ассигнования на охрану труда выделяются в соответствующих бюджетах (республиканские и местные) отдельной строкой, используются для содержания органов управления, надзора и контроля, финансирования научно-исследовательских работ, выполнения государственных и иных программ по охране труда. </a:t>
            </a:r>
            <a:endParaRPr lang="ru-RU"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fontAlgn="t">
              <a:lnSpc>
                <a:spcPct val="120000"/>
              </a:lnSpc>
              <a:spcBef>
                <a:spcPts val="0"/>
              </a:spcBef>
            </a:pPr>
            <a:endParaRPr lang="ru-RU" dirty="0">
              <a:latin typeface="Times New Roman" panose="02020603050405020304" pitchFamily="18" charset="0"/>
              <a:cs typeface="Times New Roman" panose="02020603050405020304" pitchFamily="18" charset="0"/>
            </a:endParaRPr>
          </a:p>
          <a:p>
            <a:pPr fontAlgn="t"/>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4040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80143" y="217714"/>
            <a:ext cx="10515600" cy="6284686"/>
          </a:xfrm>
        </p:spPr>
        <p:txBody>
          <a:bodyPr>
            <a:normAutofit fontScale="47500" lnSpcReduction="20000"/>
          </a:bodyPr>
          <a:lstStyle/>
          <a:p>
            <a:pPr marL="0" indent="0" algn="just" fontAlgn="t">
              <a:lnSpc>
                <a:spcPct val="120000"/>
              </a:lnSpc>
              <a:spcBef>
                <a:spcPts val="0"/>
              </a:spcBef>
            </a:pPr>
            <a:r>
              <a:rPr lang="ru-RU" sz="3800" dirty="0" err="1" smtClean="0">
                <a:latin typeface="Times New Roman" panose="02020603050405020304" pitchFamily="18" charset="0"/>
                <a:cs typeface="Times New Roman" panose="02020603050405020304" pitchFamily="18" charset="0"/>
              </a:rPr>
              <a:t>Ҳар</a:t>
            </a:r>
            <a:r>
              <a:rPr lang="ru-RU" sz="3800" dirty="0" smtClean="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бир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берувчи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меҳнатни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муҳофаза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учун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зарур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бўлган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маблағларни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қонун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ҳужжатларида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жамоа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шартномасида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шунингдек</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жамоа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келишувларида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ёки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бошқа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ички</a:t>
            </a:r>
            <a:r>
              <a:rPr lang="ru-RU" sz="3800" dirty="0">
                <a:latin typeface="Times New Roman" panose="02020603050405020304" pitchFamily="18" charset="0"/>
                <a:cs typeface="Times New Roman" panose="02020603050405020304" pitchFamily="18" charset="0"/>
              </a:rPr>
              <a:t> норматив </a:t>
            </a:r>
            <a:r>
              <a:rPr lang="ru-RU" sz="3800" dirty="0" err="1">
                <a:latin typeface="Times New Roman" panose="02020603050405020304" pitchFamily="18" charset="0"/>
                <a:cs typeface="Times New Roman" panose="02020603050405020304" pitchFamily="18" charset="0"/>
              </a:rPr>
              <a:t>ҳужжатларда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белгиланадиган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миқдорда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ажратади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Ходимлар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ана</a:t>
            </a:r>
            <a:r>
              <a:rPr lang="ru-RU" sz="3800" dirty="0">
                <a:latin typeface="Times New Roman" panose="02020603050405020304" pitchFamily="18" charset="0"/>
                <a:cs typeface="Times New Roman" panose="02020603050405020304" pitchFamily="18" charset="0"/>
              </a:rPr>
              <a:t> шу </a:t>
            </a:r>
            <a:r>
              <a:rPr lang="ru-RU" sz="3800" dirty="0" err="1">
                <a:latin typeface="Times New Roman" panose="02020603050405020304" pitchFamily="18" charset="0"/>
                <a:cs typeface="Times New Roman" panose="02020603050405020304" pitchFamily="18" charset="0"/>
              </a:rPr>
              <a:t>мақсадлар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учун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бирор-бир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чиқим</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қилмайдилар</a:t>
            </a:r>
            <a:r>
              <a:rPr lang="ru-RU" sz="38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800" dirty="0" err="1">
                <a:latin typeface="Times New Roman" panose="02020603050405020304" pitchFamily="18" charset="0"/>
                <a:cs typeface="Times New Roman" panose="02020603050405020304" pitchFamily="18" charset="0"/>
              </a:rPr>
              <a:t>Ташкилотлар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меҳнатни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муҳофаза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бўйича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жамғармани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ўзининг</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тижорат</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фаолияти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ва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бошқа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фаолиятидан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олинадиган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фойда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даромадлар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шунингдек</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қонун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ҳужжатларида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тақиқланмаган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бошқа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манбалар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ҳисобидан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ташкил</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этишга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ҳақлидир</a:t>
            </a:r>
            <a:r>
              <a:rPr lang="ru-RU" sz="38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800" dirty="0" err="1">
                <a:latin typeface="Times New Roman" panose="02020603050405020304" pitchFamily="18" charset="0"/>
                <a:cs typeface="Times New Roman" panose="02020603050405020304" pitchFamily="18" charset="0"/>
              </a:rPr>
              <a:t>Меҳнатни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муҳофаза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қилишга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мўлжалланган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маблағлардан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бошқа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мақсадлар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учун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фойдаланилиши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мумкин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эмас</a:t>
            </a:r>
            <a:r>
              <a:rPr lang="ru-RU" sz="38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800" dirty="0" err="1">
                <a:latin typeface="Times New Roman" panose="02020603050405020304" pitchFamily="18" charset="0"/>
                <a:cs typeface="Times New Roman" panose="02020603050405020304" pitchFamily="18" charset="0"/>
              </a:rPr>
              <a:t>Меҳнатни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муҳофаза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учун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берувчи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томонидан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маблағлар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ажратиш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шунингдек</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меҳнатни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муҳофаза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қилиш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бўйича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жамғармаларни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ташкил</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этиш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ва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уларнинг</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маблағларидан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фойдаланиш</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тартиби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Ўзбекистон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Республикаси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Вазирлар</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Маҳкамаси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томонидан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Ўзбекистон</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Касаба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уюшмалари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федерацияси</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иштирокида</a:t>
            </a:r>
            <a:r>
              <a:rPr lang="ru-RU" sz="3800" dirty="0">
                <a:latin typeface="Times New Roman" panose="02020603050405020304" pitchFamily="18" charset="0"/>
                <a:cs typeface="Times New Roman" panose="02020603050405020304" pitchFamily="18" charset="0"/>
              </a:rPr>
              <a:t> </a:t>
            </a:r>
            <a:r>
              <a:rPr lang="ru-RU" sz="3800" dirty="0" err="1">
                <a:latin typeface="Times New Roman" panose="02020603050405020304" pitchFamily="18" charset="0"/>
                <a:cs typeface="Times New Roman" panose="02020603050405020304" pitchFamily="18" charset="0"/>
              </a:rPr>
              <a:t>белгиланади</a:t>
            </a:r>
            <a:r>
              <a:rPr lang="ru-RU" sz="38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3400" dirty="0" smtClean="0">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ct val="0"/>
              </a:spcBef>
              <a:spcAft>
                <a:spcPct val="0"/>
              </a:spcAft>
            </a:pPr>
            <a:r>
              <a:rPr lang="ru-RU" altLang="ru-RU" sz="3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Каждый работодатель выделяет на охрану труда необходимые средства в размере, определяемом законодательством, коллективным договором, а также коллективными соглашениями или иными локальными нормативными актами. Работники не несут каких-либо расходов на эти цели.</a:t>
            </a:r>
            <a:endParaRPr lang="ru-RU" altLang="ru-RU" sz="3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ct val="0"/>
              </a:spcBef>
              <a:spcAft>
                <a:spcPct val="0"/>
              </a:spcAft>
            </a:pPr>
            <a:r>
              <a:rPr lang="ru-RU" altLang="ru-RU" sz="3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Организации вправе создавать фонд по охране труда за счет прибыли (доходов) от их коммерческой и иной деятельности, а также других источников, не запрещенных законодательством.</a:t>
            </a:r>
            <a:endParaRPr lang="ru-RU" altLang="ru-RU" sz="3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ct val="0"/>
              </a:spcBef>
              <a:spcAft>
                <a:spcPct val="0"/>
              </a:spcAft>
            </a:pPr>
            <a:r>
              <a:rPr lang="ru-RU" altLang="ru-RU" sz="3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Средства на охрану труда не могут быть использованы на иные цели.</a:t>
            </a:r>
            <a:endParaRPr lang="ru-RU" altLang="ru-RU" sz="3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ct val="0"/>
              </a:spcBef>
              <a:spcAft>
                <a:spcPct val="0"/>
              </a:spcAft>
            </a:pPr>
            <a:r>
              <a:rPr lang="ru-RU" altLang="ru-RU" sz="3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Порядок выделения средств на охрану труда работодателем, а также образования фондов по охране труда и использования их средств определяется Кабинетом Министров Республики Узбекистан с участием Федерации профсоюзов Узбекистана.</a:t>
            </a:r>
            <a:endParaRPr lang="ru-RU" altLang="ru-RU" sz="5900" dirty="0">
              <a:solidFill>
                <a:schemeClr val="accent1">
                  <a:lumMod val="75000"/>
                </a:schemeClr>
              </a:solidFill>
              <a:latin typeface="Times New Roman" panose="02020603050405020304" pitchFamily="18" charset="0"/>
              <a:cs typeface="Times New Roman" panose="02020603050405020304" pitchFamily="18" charset="0"/>
            </a:endParaRPr>
          </a:p>
          <a:p>
            <a:pPr fontAlgn="t"/>
            <a:endParaRPr lang="ru-RU" dirty="0" smtClean="0">
              <a:latin typeface="Times New Roman" panose="02020603050405020304" pitchFamily="18" charset="0"/>
              <a:cs typeface="Times New Roman" panose="02020603050405020304" pitchFamily="18" charset="0"/>
            </a:endParaRPr>
          </a:p>
          <a:p>
            <a:pPr fontAlgn="t"/>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2330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82880"/>
            <a:ext cx="10515600" cy="5994083"/>
          </a:xfrm>
        </p:spPr>
        <p:txBody>
          <a:bodyPr>
            <a:normAutofit fontScale="85000" lnSpcReduction="20000"/>
          </a:bodyPr>
          <a:lstStyle/>
          <a:p>
            <a:pPr algn="just"/>
            <a:r>
              <a:rPr lang="ru-RU" b="1" dirty="0" err="1">
                <a:solidFill>
                  <a:srgbClr val="FF0000"/>
                </a:solidFill>
                <a:latin typeface="Times New Roman" panose="02020603050405020304" pitchFamily="18" charset="0"/>
                <a:cs typeface="Times New Roman" panose="02020603050405020304" pitchFamily="18" charset="0"/>
              </a:rPr>
              <a:t>касб</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касаллиги</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ушбу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муҳити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жараёнининг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таъсири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натижасида</a:t>
            </a:r>
            <a:r>
              <a:rPr lang="ru-RU" dirty="0">
                <a:latin typeface="Times New Roman" panose="02020603050405020304" pitchFamily="18" charset="0"/>
                <a:cs typeface="Times New Roman" panose="02020603050405020304" pitchFamily="18" charset="0"/>
              </a:rPr>
              <a:t> ходим </a:t>
            </a:r>
            <a:r>
              <a:rPr lang="ru-RU" dirty="0" err="1">
                <a:latin typeface="Times New Roman" panose="02020603050405020304" pitchFamily="18" charset="0"/>
                <a:cs typeface="Times New Roman" panose="02020603050405020304" pitchFamily="18" charset="0"/>
              </a:rPr>
              <a:t>чалинган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a:t>
            </a:r>
            <a:r>
              <a:rPr lang="ru-RU" dirty="0" smtClean="0">
                <a:latin typeface="Times New Roman" panose="02020603050405020304" pitchFamily="18" charset="0"/>
                <a:cs typeface="Times New Roman" panose="02020603050405020304" pitchFamily="18" charset="0"/>
              </a:rPr>
              <a:t>;</a:t>
            </a:r>
          </a:p>
          <a:p>
            <a:pPr lvl="0" algn="just"/>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a:t>
            </a:r>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рофессиональное заболевание</a:t>
            </a:r>
            <a:r>
              <a:rPr kumimoji="0" lang="ru-RU"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заболевание, специфичное для данной профессии и приобретенное работником в результате воздействия вредных и опасных факторов производственной среды и трудового процесса;</a:t>
            </a:r>
          </a:p>
          <a:p>
            <a:pPr lvl="0" algn="just"/>
            <a:r>
              <a:rPr lang="ru-RU" b="1" dirty="0" err="1">
                <a:solidFill>
                  <a:srgbClr val="FF0000"/>
                </a:solidFill>
                <a:latin typeface="Times New Roman" panose="02020603050405020304" pitchFamily="18" charset="0"/>
                <a:cs typeface="Times New Roman" panose="02020603050405020304" pitchFamily="18" charset="0"/>
              </a:rPr>
              <a:t>зарарли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ишлаб</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чиқариш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омили</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таъсири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чалинишига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омили</a:t>
            </a:r>
            <a:r>
              <a:rPr lang="ru-RU" dirty="0" smtClean="0">
                <a:latin typeface="Times New Roman" panose="02020603050405020304" pitchFamily="18" charset="0"/>
                <a:cs typeface="Times New Roman" panose="02020603050405020304" pitchFamily="18" charset="0"/>
              </a:rPr>
              <a:t>;</a:t>
            </a:r>
            <a:r>
              <a:rPr kumimoji="0" lang="ru-RU" b="1"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 </a:t>
            </a:r>
          </a:p>
          <a:p>
            <a:pPr lvl="0" algn="just"/>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вредный производственный фактор</a:t>
            </a:r>
            <a:r>
              <a:rPr kumimoji="0" lang="ru-RU"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производственный фактор, воздействие которого на работника может привести к его заболеванию;</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ru-RU" b="1" dirty="0" err="1">
                <a:solidFill>
                  <a:srgbClr val="FF0000"/>
                </a:solidFill>
                <a:latin typeface="Times New Roman" panose="02020603050405020304" pitchFamily="18" charset="0"/>
                <a:cs typeface="Times New Roman" panose="02020603050405020304" pitchFamily="18" charset="0"/>
              </a:rPr>
              <a:t>хавфли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ишлаб</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чиқариш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омили</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таъсири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жароҳат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сабаб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Миқдорий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тавсифига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давомийлигига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боғлиқ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равишда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айрим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algn="just"/>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опасный производственный фактор</a:t>
            </a:r>
            <a:r>
              <a:rPr kumimoji="0" lang="ru-RU"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производственный фактор, воздействие которого на работника может привести к его травме. В зависимости от количественной характеристики и продолжительности действия отдельные вредные производственные факторы могут стать опасными;</a:t>
            </a:r>
            <a:endParaRPr kumimoji="0" lang="ru-RU" b="0" i="0" u="none" strike="noStrike" cap="none" normalizeH="0" baseline="0" dirty="0" smtClean="0" bmk="">
              <a:ln>
                <a:noFill/>
              </a:ln>
              <a:solidFill>
                <a:schemeClr val="accent1">
                  <a:lumMod val="75000"/>
                </a:schemeClr>
              </a:solidFill>
              <a:effectLst/>
              <a:latin typeface="Times New Roman" pitchFamily="18" charset="0"/>
              <a:cs typeface="Times New Roman" pitchFamily="18" charset="0"/>
            </a:endParaRPr>
          </a:p>
          <a:p>
            <a:endParaRPr lang="ru-RU" dirty="0"/>
          </a:p>
          <a:p>
            <a:pPr lvl="0"/>
            <a:endParaRPr kumimoji="0" lang="ru-RU" b="0" i="0" u="none" strike="noStrike" cap="none" normalizeH="0" baseline="0" dirty="0" smtClean="0" bmk="">
              <a:ln>
                <a:noFill/>
              </a:ln>
              <a:solidFill>
                <a:schemeClr val="tx1"/>
              </a:solidFill>
              <a:effectLst/>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1564242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478971"/>
            <a:ext cx="10903857" cy="6168572"/>
          </a:xfrm>
        </p:spPr>
        <p:txBody>
          <a:bodyPr>
            <a:normAutofit fontScale="62500" lnSpcReduction="20000"/>
          </a:bodyPr>
          <a:lstStyle/>
          <a:p>
            <a:pPr marL="0" indent="0" algn="ctr" fontAlgn="t">
              <a:lnSpc>
                <a:spcPct val="120000"/>
              </a:lnSpc>
              <a:spcBef>
                <a:spcPts val="0"/>
              </a:spcBef>
              <a:buNone/>
            </a:pPr>
            <a:r>
              <a:rPr lang="ru-RU" b="1" dirty="0">
                <a:solidFill>
                  <a:srgbClr val="FF0000"/>
                </a:solidFill>
                <a:latin typeface="Times New Roman" panose="02020603050405020304" pitchFamily="18" charset="0"/>
                <a:cs typeface="Times New Roman" panose="02020603050405020304" pitchFamily="18" charset="0"/>
              </a:rPr>
              <a:t>18-модда. </a:t>
            </a:r>
            <a:r>
              <a:rPr lang="ru-RU" b="1" dirty="0" err="1">
                <a:solidFill>
                  <a:srgbClr val="FF0000"/>
                </a:solidFill>
                <a:latin typeface="Times New Roman" panose="02020603050405020304" pitchFamily="18" charset="0"/>
                <a:cs typeface="Times New Roman" panose="02020603050405020304" pitchFamily="18" charset="0"/>
              </a:rPr>
              <a:t>Ходимларни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сут</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даволаш</a:t>
            </a:r>
            <a:r>
              <a:rPr lang="ru-RU" b="1" dirty="0">
                <a:solidFill>
                  <a:srgbClr val="FF0000"/>
                </a:solidFill>
                <a:latin typeface="Times New Roman" panose="02020603050405020304" pitchFamily="18" charset="0"/>
                <a:cs typeface="Times New Roman" panose="02020603050405020304" pitchFamily="18" charset="0"/>
              </a:rPr>
              <a:t>-профилактика </a:t>
            </a:r>
            <a:r>
              <a:rPr lang="ru-RU" b="1" dirty="0" err="1">
                <a:solidFill>
                  <a:srgbClr val="FF0000"/>
                </a:solidFill>
                <a:latin typeface="Times New Roman" panose="02020603050405020304" pitchFamily="18" charset="0"/>
                <a:cs typeface="Times New Roman" panose="02020603050405020304" pitchFamily="18" charset="0"/>
              </a:rPr>
              <a:t>озиқ-овқати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газланган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тузли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сув</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шахсий</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ҳимоя</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гигиена </a:t>
            </a:r>
            <a:r>
              <a:rPr lang="ru-RU" b="1" dirty="0" err="1">
                <a:solidFill>
                  <a:srgbClr val="FF0000"/>
                </a:solidFill>
                <a:latin typeface="Times New Roman" panose="02020603050405020304" pitchFamily="18" charset="0"/>
                <a:cs typeface="Times New Roman" panose="02020603050405020304" pitchFamily="18" charset="0"/>
              </a:rPr>
              <a:t>воситалари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билан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таъминлаш</a:t>
            </a:r>
            <a:endParaRPr lang="ru-RU" dirty="0">
              <a:solidFill>
                <a:srgbClr val="FF0000"/>
              </a:solidFill>
              <a:latin typeface="Times New Roman" panose="02020603050405020304" pitchFamily="18" charset="0"/>
              <a:cs typeface="Times New Roman" panose="02020603050405020304" pitchFamily="18" charset="0"/>
            </a:endParaRPr>
          </a:p>
          <a:p>
            <a:pPr marL="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ноқулай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ишларда</a:t>
            </a:r>
            <a:r>
              <a:rPr lang="ru-RU" dirty="0">
                <a:latin typeface="Times New Roman" panose="02020603050405020304" pitchFamily="18" charset="0"/>
                <a:cs typeface="Times New Roman" panose="02020603050405020304" pitchFamily="18" charset="0"/>
              </a:rPr>
              <a:t> банд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сут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озиқ-овқат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маҳсулотлари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даволаш</a:t>
            </a:r>
            <a:r>
              <a:rPr lang="ru-RU" dirty="0">
                <a:latin typeface="Times New Roman" panose="02020603050405020304" pitchFamily="18" charset="0"/>
                <a:cs typeface="Times New Roman" panose="02020603050405020304" pitchFamily="18" charset="0"/>
              </a:rPr>
              <a:t>-профилактика </a:t>
            </a:r>
            <a:r>
              <a:rPr lang="ru-RU" dirty="0" err="1">
                <a:latin typeface="Times New Roman" panose="02020603050405020304" pitchFamily="18" charset="0"/>
                <a:cs typeface="Times New Roman" panose="02020603050405020304" pitchFamily="18" charset="0"/>
              </a:rPr>
              <a:t>озиқ-овқати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газланган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тузли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сув</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иссиқ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цехларда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ишловчилар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кийим</a:t>
            </a:r>
            <a:r>
              <a:rPr lang="ru-RU" dirty="0">
                <a:latin typeface="Times New Roman" panose="02020603050405020304" pitchFamily="18" charset="0"/>
                <a:cs typeface="Times New Roman" panose="02020603050405020304" pitchFamily="18" charset="0"/>
              </a:rPr>
              <a:t>-бош,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пойабзал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гигиена </a:t>
            </a:r>
            <a:r>
              <a:rPr lang="ru-RU" dirty="0" err="1">
                <a:latin typeface="Times New Roman" panose="02020603050405020304" pitchFamily="18" charset="0"/>
                <a:cs typeface="Times New Roman" panose="02020603050405020304" pitchFamily="18" charset="0"/>
              </a:rPr>
              <a:t>воситалари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бепул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таъминланади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Бундай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рўйхати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нормалари</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жамоа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шартномалари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келишувларида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белгиланади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агар</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тузилмаган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бўлса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вакиллик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келишувга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нормативларга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белгиланади</a:t>
            </a:r>
            <a:r>
              <a:rPr lang="ru-RU" dirty="0">
                <a:latin typeface="Times New Roman" panose="02020603050405020304" pitchFamily="18" charset="0"/>
                <a:cs typeface="Times New Roman" panose="02020603050405020304" pitchFamily="18" charset="0"/>
              </a:rPr>
              <a:t>.</a:t>
            </a:r>
          </a:p>
          <a:p>
            <a:pPr marL="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сақлаш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ювиш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тозалаш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таъмирлаш</a:t>
            </a:r>
            <a:r>
              <a:rPr lang="ru-RU" dirty="0">
                <a:latin typeface="Times New Roman" panose="02020603050405020304" pitchFamily="18" charset="0"/>
                <a:cs typeface="Times New Roman" panose="02020603050405020304" pitchFamily="18" charset="0"/>
              </a:rPr>
              <a:t>, дезинфекция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зарарсизлантириш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оширилади</a:t>
            </a:r>
            <a:r>
              <a:rPr lang="ru-RU" dirty="0" smtClean="0">
                <a:latin typeface="Times New Roman" panose="02020603050405020304" pitchFamily="18" charset="0"/>
                <a:cs typeface="Times New Roman" panose="02020603050405020304" pitchFamily="18" charset="0"/>
              </a:rPr>
              <a:t>.</a:t>
            </a:r>
          </a:p>
          <a:p>
            <a:pPr marL="0" lvl="0" indent="539750" algn="ctr" eaLnBrk="0" fontAlgn="base" hangingPunct="0">
              <a:lnSpc>
                <a:spcPct val="120000"/>
              </a:lnSpc>
              <a:spcBef>
                <a:spcPts val="0"/>
              </a:spcBef>
              <a:buNone/>
            </a:pP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18. Обеспечение работников молоком, лечебно-профилактическим питанием, газированной соленой водой, средствами индивидуальной защиты и гигиены</a:t>
            </a:r>
            <a:endParaRPr lang="ru-RU" altLang="ru-RU" sz="2400" dirty="0">
              <a:solidFill>
                <a:srgbClr val="FF0000"/>
              </a:solidFill>
              <a:latin typeface="Times New Roman" panose="02020603050405020304" pitchFamily="18" charset="0"/>
              <a:cs typeface="Times New Roman" panose="02020603050405020304" pitchFamily="18" charset="0"/>
            </a:endParaRPr>
          </a:p>
          <a:p>
            <a:pPr marL="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Работники, занятые на работах с неблагоприятными условиями труда, обеспечиваются бесплатно молоком (другими равноценными пищевыми продуктами), лечебно-профилактическим питанием, газированной соленой водой (работающие в горячих цехах), специальной одеждой, специальной обувью и другими средствами индивидуальной защиты и гигиены по установленным нормам. Перечень таких работ, нормы выдачи, порядок и условия обеспечения ими устанавливаются коллективными договорами и соглашениями, а если они не заключены, определяются работодателем по соглашению с представительным органом работников в соответствии с нормативами, установленными законодательством.</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marL="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Приобретение, хранение, стирка, чистка, ремонт, дезинфекция и обезвреживание средств индивидуальной защиты работников осуществляются за счет средств работодателя</a:t>
            </a:r>
            <a:r>
              <a:rPr lang="ru-RU" altLang="ru-RU"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altLang="ru-RU" sz="40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66691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449942"/>
            <a:ext cx="10990943" cy="6066971"/>
          </a:xfrm>
        </p:spPr>
        <p:txBody>
          <a:bodyPr>
            <a:normAutofit fontScale="925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20-модда. </a:t>
            </a:r>
            <a:r>
              <a:rPr lang="ru-RU" b="1" dirty="0" err="1">
                <a:solidFill>
                  <a:srgbClr val="FF0000"/>
                </a:solidFill>
                <a:latin typeface="Times New Roman" panose="02020603050405020304" pitchFamily="18" charset="0"/>
                <a:cs typeface="Times New Roman" panose="02020603050405020304" pitchFamily="18" charset="0"/>
              </a:rPr>
              <a:t>Ташкилотларнинг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воситаларини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яратиш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ишлаб</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чиқариш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борасидаги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фаолиятини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рағбатлантириш</a:t>
            </a:r>
            <a:endParaRPr lang="ru-RU" b="1" dirty="0">
              <a:solidFill>
                <a:srgbClr val="FF0000"/>
              </a:solidFill>
              <a:latin typeface="Times New Roman" panose="02020603050405020304" pitchFamily="18" charset="0"/>
              <a:cs typeface="Times New Roman" panose="02020603050405020304" pitchFamily="18" charset="0"/>
            </a:endParaRPr>
          </a:p>
          <a:p>
            <a:pPr algn="just" fontAlgn="t"/>
            <a:r>
              <a:rPr lang="ru-RU" dirty="0" err="1">
                <a:latin typeface="Times New Roman" panose="02020603050405020304" pitchFamily="18" charset="0"/>
                <a:cs typeface="Times New Roman" panose="02020603050405020304" pitchFamily="18" charset="0"/>
              </a:rPr>
              <a:t>Ташкилотлар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фойдасининг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адабиётларни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плакатларни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тарғибот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нашр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ҳосил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қисмига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илмий-тадқиқот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лойиҳа-конструкторлик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фойдасининг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жамоавий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муҳитини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асбоблари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дозиметрия </a:t>
            </a:r>
            <a:r>
              <a:rPr lang="ru-RU" dirty="0" err="1">
                <a:latin typeface="Times New Roman" panose="02020603050405020304" pitchFamily="18" charset="0"/>
                <a:cs typeface="Times New Roman" panose="02020603050405020304" pitchFamily="18" charset="0"/>
              </a:rPr>
              <a:t>воситаларининг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янгиларини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яратиш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мавжуд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реализация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қисмига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имтиёзли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marL="0" indent="0" algn="ctr">
              <a:buNone/>
            </a:pPr>
            <a:r>
              <a:rPr lang="ru-RU" b="1" dirty="0">
                <a:solidFill>
                  <a:srgbClr val="FF0000"/>
                </a:solidFill>
                <a:latin typeface="Times New Roman" panose="02020603050405020304" pitchFamily="18" charset="0"/>
                <a:cs typeface="Times New Roman" panose="02020603050405020304" pitchFamily="18" charset="0"/>
              </a:rPr>
              <a:t>Статья 20. Стимулирование деятельности организаций в создании и выпуске средств охраны труда</a:t>
            </a:r>
            <a:endParaRPr lang="ru-RU" dirty="0">
              <a:solidFill>
                <a:srgbClr val="FF0000"/>
              </a:solidFill>
              <a:latin typeface="Times New Roman" panose="02020603050405020304" pitchFamily="18" charset="0"/>
              <a:cs typeface="Times New Roman" panose="02020603050405020304" pitchFamily="18" charset="0"/>
            </a:endParaRP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В соответствии с законодательством может быть установлено льготное налогообложение части прибыли организаций, образуемой за счет издания литературы, плакатов, других средств пропаганды охраны труда, а также научно-исследовательских и проектно-конструкторских организаций, полученной за счет создания новых, выпуска и реализации существующих средств коллективной защиты и средств индивидуальной защиты, приборов контроля производственной среды и средств дозиметрии.</a:t>
            </a:r>
          </a:p>
          <a:p>
            <a:pPr marL="0" indent="0" fontAlgn="t">
              <a:buNone/>
            </a:pPr>
            <a:endParaRPr lang="ru-RU" dirty="0"/>
          </a:p>
        </p:txBody>
      </p:sp>
    </p:spTree>
    <p:extLst>
      <p:ext uri="{BB962C8B-B14F-4D97-AF65-F5344CB8AC3E}">
        <p14:creationId xmlns:p14="http://schemas.microsoft.com/office/powerpoint/2010/main" val="31809569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22515" y="246743"/>
            <a:ext cx="11437256" cy="6611257"/>
          </a:xfrm>
        </p:spPr>
        <p:txBody>
          <a:bodyPr>
            <a:normAutofit fontScale="55000" lnSpcReduction="20000"/>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22-модда. </a:t>
            </a:r>
            <a:r>
              <a:rPr lang="ru-RU" b="1" dirty="0" err="1">
                <a:solidFill>
                  <a:srgbClr val="FF0000"/>
                </a:solidFill>
                <a:latin typeface="Times New Roman" panose="02020603050405020304" pitchFamily="18" charset="0"/>
                <a:cs typeface="Times New Roman" panose="02020603050405020304" pitchFamily="18" charset="0"/>
              </a:rPr>
              <a:t>Ходимнинг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соҳасидаги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ҳуқуқлари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мажбуриятлари</a:t>
            </a:r>
            <a:endParaRPr lang="ru-RU" b="1" dirty="0">
              <a:solidFill>
                <a:srgbClr val="FF0000"/>
              </a:solidFill>
              <a:latin typeface="Times New Roman" panose="02020603050405020304" pitchFamily="18" charset="0"/>
              <a:cs typeface="Times New Roman" panose="02020603050405020304" pitchFamily="18" charset="0"/>
            </a:endParaRPr>
          </a:p>
          <a:p>
            <a:pPr algn="just" fontAlgn="t"/>
            <a:r>
              <a:rPr lang="ru-RU" dirty="0">
                <a:latin typeface="Times New Roman" panose="02020603050405020304" pitchFamily="18" charset="0"/>
                <a:cs typeface="Times New Roman" panose="02020603050405020304" pitchFamily="18" charset="0"/>
              </a:rPr>
              <a:t>Ходим </a:t>
            </a:r>
            <a:r>
              <a:rPr lang="ru-RU" dirty="0" err="1">
                <a:latin typeface="Times New Roman" panose="02020603050405020304" pitchFamily="18" charset="0"/>
                <a:cs typeface="Times New Roman" panose="02020603050405020304" pitchFamily="18" charset="0"/>
              </a:rPr>
              <a:t>қуйидаги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техник </a:t>
            </a:r>
            <a:r>
              <a:rPr lang="ru-RU" dirty="0" err="1">
                <a:latin typeface="Times New Roman" panose="02020603050405020304" pitchFamily="18" charset="0"/>
                <a:cs typeface="Times New Roman" panose="02020603050405020304" pitchFamily="18" charset="0"/>
              </a:rPr>
              <a:t>жиҳатдан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норматив </a:t>
            </a:r>
            <a:r>
              <a:rPr lang="ru-RU" dirty="0" err="1">
                <a:latin typeface="Times New Roman" panose="02020603050405020304" pitchFamily="18" charset="0"/>
                <a:cs typeface="Times New Roman" panose="02020603050405020304" pitchFamily="18" charset="0"/>
              </a:rPr>
              <a:t>ҳужжатларнинг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норматив-</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ўрнига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a:t>
            </a:r>
            <a:r>
              <a:rPr lang="ru-RU" dirty="0">
                <a:latin typeface="Times New Roman" panose="02020603050405020304" pitchFamily="18" charset="0"/>
                <a:cs typeface="Times New Roman" panose="02020603050405020304" pitchFamily="18" charset="0"/>
              </a:rPr>
              <a:t>, шу </a:t>
            </a:r>
            <a:r>
              <a:rPr lang="ru-RU" dirty="0" err="1">
                <a:latin typeface="Times New Roman" panose="02020603050405020304" pitchFamily="18" charset="0"/>
                <a:cs typeface="Times New Roman" panose="02020603050405020304" pitchFamily="18" charset="0"/>
              </a:rPr>
              <a:t>жумладан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чалиниш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эҳтимоли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мавжудлиги</a:t>
            </a:r>
            <a:r>
              <a:rPr lang="ru-RU" dirty="0">
                <a:latin typeface="Times New Roman" panose="02020603050405020304" pitchFamily="18" charset="0"/>
                <a:cs typeface="Times New Roman" panose="02020603050405020304" pitchFamily="18" charset="0"/>
              </a:rPr>
              <a:t>, шу </a:t>
            </a:r>
            <a:r>
              <a:rPr lang="ru-RU" dirty="0" err="1">
                <a:latin typeface="Times New Roman" panose="02020603050405020304" pitchFamily="18" charset="0"/>
                <a:cs typeface="Times New Roman" panose="02020603050405020304" pitchFamily="18" charset="0"/>
              </a:rPr>
              <a:t>муносабат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лозим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имтиёзлар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компенсациялар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жамоавий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ахборот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таъминланиш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бахтсиз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ҳодисалар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касалликларидан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мажбурий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ижтимоий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суғурта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қилиниш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бузилганлиги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оқибатида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ҳаёти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юзага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агар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шундай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тасдиқланса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бундай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бартараф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этилгунига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қадар</a:t>
            </a:r>
            <a:r>
              <a:rPr lang="ru-RU" dirty="0">
                <a:latin typeface="Times New Roman" panose="02020603050405020304" pitchFamily="18" charset="0"/>
                <a:cs typeface="Times New Roman" panose="02020603050405020304" pitchFamily="18" charset="0"/>
              </a:rPr>
              <a:t> рад </a:t>
            </a:r>
            <a:r>
              <a:rPr lang="ru-RU" dirty="0" err="1">
                <a:latin typeface="Times New Roman" panose="02020603050405020304" pitchFamily="18" charset="0"/>
                <a:cs typeface="Times New Roman" panose="02020603050405020304" pitchFamily="18" charset="0"/>
              </a:rPr>
              <a:t>этиш</a:t>
            </a:r>
            <a:r>
              <a:rPr lang="ru-RU" dirty="0" smtClean="0">
                <a:latin typeface="Times New Roman" panose="02020603050405020304" pitchFamily="18" charset="0"/>
                <a:cs typeface="Times New Roman" panose="02020603050405020304" pitchFamily="18" charset="0"/>
              </a:rPr>
              <a:t>;</a:t>
            </a:r>
          </a:p>
          <a:p>
            <a:pPr marL="0" indent="0" algn="ctr">
              <a:buNone/>
            </a:pPr>
            <a:r>
              <a:rPr lang="ru-RU" b="1" dirty="0">
                <a:solidFill>
                  <a:srgbClr val="FF0000"/>
                </a:solidFill>
                <a:latin typeface="Times New Roman" panose="02020603050405020304" pitchFamily="18" charset="0"/>
                <a:cs typeface="Times New Roman" panose="02020603050405020304" pitchFamily="18" charset="0"/>
              </a:rPr>
              <a:t>Статья 22. Права и обязанности работника в области охраны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Работник имеет право:</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рабочее место, соответствующее требованиям нормативных документов в области технического регулирования и нормативно-правовых актов по вопросам охраны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получение информации от работодателя об условиях труда, в том числе о наличии риска профессиональных и иных заболеваний, полагающихся ему в связи с этим льготах и компенсациях, а также средствах индивидуальной защиты и средствах коллективной защиты;</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обеспечение средствами индивидуальной защиты за счет средств работодателя в соответствии с установленными нормами и требованиями охраны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обязательное государственное социальное страхование от несчастных случаев на производстве и профессиональных заболеваний в порядке, установленном законодательством;</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отказ от выполнения работ в случае возникновения опасности для его жизни и здоровья вследствие нарушения требований охраны труда до устранения такой опасности при подтверждении этих обстоятельств органами, осуществляющими государственный надзор и контроль за соблюдением требований охраны труда</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a:p>
            <a:pPr marL="0" indent="0">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78167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246742"/>
            <a:ext cx="10990943" cy="6611257"/>
          </a:xfrm>
        </p:spPr>
        <p:txBody>
          <a:bodyPr>
            <a:normAutofit fontScale="55000" lnSpcReduction="20000"/>
          </a:bodyPr>
          <a:lstStyle/>
          <a:p>
            <a:pPr algn="just" fontAlgn="t"/>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ўрнидаги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оширувчи</a:t>
            </a:r>
            <a:r>
              <a:rPr lang="ru-RU" dirty="0">
                <a:latin typeface="Times New Roman" panose="02020603050405020304" pitchFamily="18" charset="0"/>
                <a:cs typeface="Times New Roman" panose="02020603050405020304" pitchFamily="18" charset="0"/>
              </a:rPr>
              <a:t> орган </a:t>
            </a:r>
            <a:r>
              <a:rPr lang="ru-RU" dirty="0" err="1">
                <a:latin typeface="Times New Roman" panose="02020603050405020304" pitchFamily="18" charset="0"/>
                <a:cs typeface="Times New Roman" panose="02020603050405020304" pitchFamily="18" charset="0"/>
              </a:rPr>
              <a:t>томонидан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текширишдан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сўровнома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услублари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усуллари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ўқиш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имтиёзлар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компенсацияларни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вазифаларини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бажариши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боғлиқ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майиб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касаллигига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чалиниши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тарзда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шикаст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етиши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муносабати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ҳаётига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етказилган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ўрнини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ундириш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ўрнида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таъминланиши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боғлиқ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чиқилаётганда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содир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бахтсиз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ҳодиса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текширилаётганда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иштирок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вакиллари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орқали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иштирок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тиббий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тавсияларга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навбатдан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ташқари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тиббий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кўрикдан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ушбу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тиббий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кўрикдан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вақтида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жойи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лавозими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сақланиши</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бузилганлиги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оқибатида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тугатилган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маблағлари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ҳисобидан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қайта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тайёргарликдан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ўтиш</a:t>
            </a:r>
            <a:r>
              <a:rPr lang="ru-RU" dirty="0" smtClean="0">
                <a:latin typeface="Times New Roman" panose="02020603050405020304" pitchFamily="18" charset="0"/>
                <a:cs typeface="Times New Roman" panose="02020603050405020304" pitchFamily="18" charset="0"/>
              </a:rPr>
              <a:t>.</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запрос на проведение проверки условий и охраны труда на его рабочем месте органом, осуществляющим государственный надзор и контроль за соблюдением требований охраны труда;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обучение безопасным методам и приемам труда за счет средств работодателя;</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льготы и компенсации, установленные законодательством;</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возмещение работодателем вреда, причиненного жизни или здоровью в связи с трудовым увечьем, профессиональным заболеванием или иным повреждением здоровья, связанным с исполнением им трудовых обязанностей;</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личное участие или участие через своих представителей в рассмотрении вопросов, связанных с обеспечением безопасных условий труда на его рабочем месте, и в расследовании происшедшего с ним несчастного случая или его профессионального заболевания;</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внеочередной медицинский осмотр в соответствии с медицинскими рекомендациями с сохранением за ним места работы (должности) и заработка на время прохождения указанного медицинского осмотра;</a:t>
            </a:r>
          </a:p>
          <a:p>
            <a:pPr algn="just"/>
            <a:r>
              <a:rPr lang="ru-RU" dirty="0">
                <a:solidFill>
                  <a:schemeClr val="accent1">
                    <a:lumMod val="75000"/>
                  </a:schemeClr>
                </a:solidFill>
                <a:latin typeface="Times New Roman" panose="02020603050405020304" pitchFamily="18" charset="0"/>
                <a:cs typeface="Times New Roman" panose="02020603050405020304" pitchFamily="18" charset="0"/>
              </a:rPr>
              <a:t>на переподготовку за счет средств работодателя в случае ликвидации рабочего места вследствие нарушения требований охраны труда</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89448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35429"/>
            <a:ext cx="10947400" cy="6422571"/>
          </a:xfrm>
        </p:spPr>
        <p:txBody>
          <a:bodyPr>
            <a:normAutofit fontScale="62500" lnSpcReduction="20000"/>
          </a:bodyPr>
          <a:lstStyle/>
          <a:p>
            <a:pPr marL="0" indent="0" algn="just" fontAlgn="t">
              <a:lnSpc>
                <a:spcPct val="120000"/>
              </a:lnSpc>
              <a:spcBef>
                <a:spcPts val="0"/>
              </a:spcBef>
            </a:pPr>
            <a:r>
              <a:rPr lang="ru-RU" dirty="0">
                <a:latin typeface="Times New Roman" panose="02020603050405020304" pitchFamily="18" charset="0"/>
                <a:cs typeface="Times New Roman" panose="02020603050405020304" pitchFamily="18" charset="0"/>
              </a:rPr>
              <a:t>Ходим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a:latin typeface="Times New Roman" panose="02020603050405020304" pitchFamily="18" charset="0"/>
                <a:cs typeface="Times New Roman" panose="02020603050405020304" pitchFamily="18" charset="0"/>
              </a:rPr>
              <a:t>Ходим:</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техник </a:t>
            </a:r>
            <a:r>
              <a:rPr lang="ru-RU" dirty="0" err="1">
                <a:latin typeface="Times New Roman" panose="02020603050405020304" pitchFamily="18" charset="0"/>
                <a:cs typeface="Times New Roman" panose="02020603050405020304" pitchFamily="18" charset="0"/>
              </a:rPr>
              <a:t>жиҳатдан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соҳасидаги</a:t>
            </a:r>
            <a:r>
              <a:rPr lang="ru-RU" dirty="0">
                <a:latin typeface="Times New Roman" panose="02020603050405020304" pitchFamily="18" charset="0"/>
                <a:cs typeface="Times New Roman" panose="02020603050405020304" pitchFamily="18" charset="0"/>
              </a:rPr>
              <a:t> норматив </a:t>
            </a:r>
            <a:r>
              <a:rPr lang="ru-RU" dirty="0" err="1">
                <a:latin typeface="Times New Roman" panose="02020603050405020304" pitchFamily="18" charset="0"/>
                <a:cs typeface="Times New Roman" panose="02020603050405020304" pitchFamily="18" charset="0"/>
              </a:rPr>
              <a:t>ҳужжатлар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норматив-</a:t>
            </a:r>
            <a:r>
              <a:rPr lang="ru-RU" dirty="0" err="1">
                <a:latin typeface="Times New Roman" panose="02020603050405020304" pitchFamily="18" charset="0"/>
                <a:cs typeface="Times New Roman" panose="02020603050405020304" pitchFamily="18" charset="0"/>
              </a:rPr>
              <a:t>ҳуқуқий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қўллаши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йўл-йўриқлар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масалалари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ўқувдан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малака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ўтиши</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одамларнинг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ҳаёти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бевосита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туғдирувчи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қандай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вазият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жараёнида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у </a:t>
            </a:r>
            <a:r>
              <a:rPr lang="ru-RU" dirty="0" err="1">
                <a:latin typeface="Times New Roman" panose="02020603050405020304" pitchFamily="18" charset="0"/>
                <a:cs typeface="Times New Roman" panose="02020603050405020304" pitchFamily="18" charset="0"/>
              </a:rPr>
              <a:t>билан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боғлиқ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содир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қандай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бахтсиз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ҳодиса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дарҳол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хабардор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Ходимнинг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зиммасида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мажбуриятлар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1400"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Работник может иметь и иные права в соответствии с законодательством.</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Работник обязан:</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соблюдать требования нормативных документов в области технического регулирования и нормативно-правовых актов по вопросам охраны труда;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правильно применять средства индивидуальной защиты;</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проходить инструктаж по охране труда, обучение и повышение квалификации по вопросам охраны труда;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немедленно извещать работодателя о любой ситуации, которая создает непосредственную угрозу жизни и здоровью людей, а также о любом несчастном случае, происшедшем в ходе работы или в связи с ней.</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Работник может нести и иные обязанности в соответствии с законодательством.</a:t>
            </a:r>
          </a:p>
          <a:p>
            <a:pPr fontAlgn="t"/>
            <a:endParaRPr lang="ru-RU" dirty="0"/>
          </a:p>
          <a:p>
            <a:endParaRPr lang="ru-RU" dirty="0"/>
          </a:p>
        </p:txBody>
      </p:sp>
    </p:spTree>
    <p:extLst>
      <p:ext uri="{BB962C8B-B14F-4D97-AF65-F5344CB8AC3E}">
        <p14:creationId xmlns:p14="http://schemas.microsoft.com/office/powerpoint/2010/main" val="35706258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93486"/>
            <a:ext cx="11000014" cy="6233885"/>
          </a:xfrm>
        </p:spPr>
        <p:txBody>
          <a:bodyPr>
            <a:normAutofit fontScale="70000" lnSpcReduction="20000"/>
          </a:bodyPr>
          <a:lstStyle/>
          <a:p>
            <a:pPr marL="0" indent="0" algn="ctr" fontAlgn="t">
              <a:lnSpc>
                <a:spcPct val="120000"/>
              </a:lnSpc>
              <a:spcBef>
                <a:spcPts val="0"/>
              </a:spcBef>
              <a:buNone/>
            </a:pPr>
            <a:r>
              <a:rPr lang="ru-RU" b="1" dirty="0">
                <a:solidFill>
                  <a:srgbClr val="FF0000"/>
                </a:solidFill>
                <a:latin typeface="Times New Roman" panose="02020603050405020304" pitchFamily="18" charset="0"/>
                <a:cs typeface="Times New Roman" panose="02020603050405020304" pitchFamily="18" charset="0"/>
              </a:rPr>
              <a:t>23-модда. </a:t>
            </a:r>
            <a:r>
              <a:rPr lang="ru-RU" b="1" dirty="0" err="1">
                <a:solidFill>
                  <a:srgbClr val="FF0000"/>
                </a:solidFill>
                <a:latin typeface="Times New Roman" panose="02020603050405020304" pitchFamily="18" charset="0"/>
                <a:cs typeface="Times New Roman" panose="02020603050405020304" pitchFamily="18" charset="0"/>
              </a:rPr>
              <a:t>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берувчининг</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соҳасидаги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ҳуқуқлари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мажбуриятлари</a:t>
            </a:r>
            <a:endParaRPr lang="ru-RU" dirty="0">
              <a:solidFill>
                <a:srgbClr val="FF0000"/>
              </a:solidFill>
              <a:latin typeface="Times New Roman" panose="02020603050405020304" pitchFamily="18" charset="0"/>
              <a:cs typeface="Times New Roman" panose="02020603050405020304" pitchFamily="18" charset="0"/>
            </a:endParaRP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қуйидаги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ходимлардан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боришга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доир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йўриқномаларга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алкоголли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ичимликдан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гиёҳвандлик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моддаси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токсик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модда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таъсиридан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ҳолатда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эканлигини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аниқлаш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ўтказиш</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ходимлар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жароҳатланишларнинг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оғирлик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даражаси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жароҳатланишига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касаллик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мавжудлиги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алкоголли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ичимликдан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гиёҳвандлик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моддаси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токсик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модда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таъсиридан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маст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ҳолатда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эканлиги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маълумотлар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smtClean="0">
                <a:latin typeface="Times New Roman" panose="02020603050405020304" pitchFamily="18" charset="0"/>
                <a:cs typeface="Times New Roman" panose="02020603050405020304" pitchFamily="18" charset="0"/>
              </a:rPr>
              <a:t>;</a:t>
            </a:r>
          </a:p>
          <a:p>
            <a:pPr marL="0" lvl="0" indent="0" algn="ctr" eaLnBrk="0" fontAlgn="base" hangingPunct="0">
              <a:lnSpc>
                <a:spcPct val="120000"/>
              </a:lnSpc>
              <a:spcBef>
                <a:spcPts val="0"/>
              </a:spcBef>
              <a:buNone/>
            </a:pPr>
            <a:r>
              <a:rPr lang="ru-RU" altLang="ru-RU" b="1" dirty="0">
                <a:solidFill>
                  <a:srgbClr val="FF0000"/>
                </a:solidFill>
                <a:latin typeface="Arial" panose="020B0604020202020204" pitchFamily="34" charset="0"/>
                <a:ea typeface="Times New Roman" panose="02020603050405020304" pitchFamily="18" charset="0"/>
              </a:rPr>
              <a:t>Статья 23. Права и обязанности работодателя в области охраны труда</a:t>
            </a:r>
            <a:endParaRPr lang="ru-RU" altLang="ru-RU" sz="2400" dirty="0">
              <a:solidFill>
                <a:srgbClr val="FF0000"/>
              </a:solidFill>
              <a:latin typeface="Arial" panose="020B0604020202020204" pitchFamily="34" charset="0"/>
            </a:endParaRPr>
          </a:p>
          <a:p>
            <a:pPr marL="0" indent="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Работодатель имеет право:</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требовать от работников соблюдения норм, правил и инструкций по охране труда и безопасному ведению работ;</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проводить освидетельствование работников на предмет нахождения в состоянии алкогольного, наркотического или токсического опьянения;</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получать сведения о тяжести полученных работниками производственных травм, наличии у них заболевания, которое могло привести к получению травмы, а также об их нахождении в состоянии алкогольного, наркотического или токсического опьянения</a:t>
            </a:r>
            <a:r>
              <a:rPr lang="ru-RU" altLang="ru-RU"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uz-Cyrl-UZ" dirty="0" smtClean="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54772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46743"/>
            <a:ext cx="10515600" cy="6235700"/>
          </a:xfrm>
        </p:spPr>
        <p:txBody>
          <a:bodyPr>
            <a:normAutofit fontScale="85000" lnSpcReduction="20000"/>
          </a:bodyPr>
          <a:lstStyle/>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давлат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назорати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текширувини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қарорлари</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мансабдор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ҳаракатлари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ҳаракатсизлиги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устидан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бевосита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судга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бўйсунув</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юқори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органга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ёхуд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мансабдор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шикоят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риоя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этганлик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тақдирлаш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моддий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рағбатлантириш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чора-тадбирларини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бузганликда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интизомий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жавобгарликка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тортиш</a:t>
            </a:r>
            <a:r>
              <a:rPr lang="ru-RU" dirty="0">
                <a:latin typeface="Times New Roman" panose="02020603050405020304" pitchFamily="18" charset="0"/>
                <a:cs typeface="Times New Roman" panose="02020603050405020304" pitchFamily="18" charset="0"/>
              </a:rPr>
              <a:t>.</a:t>
            </a:r>
          </a:p>
          <a:p>
            <a:pPr algn="just" fontAlgn="t"/>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берувчи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мумкин</a:t>
            </a:r>
            <a:r>
              <a:rPr lang="ru-RU" dirty="0" smtClean="0">
                <a:latin typeface="Times New Roman" panose="02020603050405020304" pitchFamily="18" charset="0"/>
                <a:cs typeface="Times New Roman" panose="02020603050405020304" pitchFamily="18" charset="0"/>
              </a:rPr>
              <a:t>.</a:t>
            </a: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обжаловать решения органов, осуществляющих государственный надзор и контроль за соблюдением требований охраны труда, действия (бездействие) их должностных лиц непосредственно в суд или в вышестоящий в порядке подчиненности орган либо должностному лицу;</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применять меры поощрения и материального стимулирования работников за соблюдение требований охраны труда;</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привлекать к дисциплинарной ответственности работников, виновных в нарушении требований охраны труда.</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Работодатель может иметь и иные права в соответствии с законодательством.</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fontAlgn="t">
              <a:buNone/>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27766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95086" y="253999"/>
            <a:ext cx="11219541" cy="6277429"/>
          </a:xfrm>
        </p:spPr>
        <p:txBody>
          <a:bodyPr>
            <a:noAutofit/>
          </a:bodyPr>
          <a:lstStyle/>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берувчи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ҳар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бир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ўрнида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меҳнат</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шароитларининг</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меҳнатни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муҳофаза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қилиш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талабларига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мувофиқ</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бўлишини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таъминлаши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бинолар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иншоотлар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асбоб-ускуналардан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фойдаланиш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технологик</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жараёнларни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амалга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ошириш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чоғида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шунингдек</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ишлаб</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чиқаришда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хом</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ашё</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материалларни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қўллаш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бажариш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хизматлар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кўрсатиш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чоғида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ходимларнинг</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хавфсизлигини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таъминлаши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ўринларида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меҳнат</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шароитларининг</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ҳолати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айниқса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зарарли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ишлаб</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чиқариш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омиллари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хавфли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ишлаб</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чиқариш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омиллари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юзасидан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назоратни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амалга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ошириши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меҳнат</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шароитлари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тўғрисида</a:t>
            </a:r>
            <a:r>
              <a:rPr lang="ru-RU" sz="1500" dirty="0" smtClean="0">
                <a:latin typeface="Times New Roman" panose="02020603050405020304" pitchFamily="18" charset="0"/>
                <a:cs typeface="Times New Roman" panose="02020603050405020304" pitchFamily="18" charset="0"/>
              </a:rPr>
              <a:t>, шу </a:t>
            </a:r>
            <a:r>
              <a:rPr lang="ru-RU" sz="1500" dirty="0" err="1" smtClean="0">
                <a:latin typeface="Times New Roman" panose="02020603050405020304" pitchFamily="18" charset="0"/>
                <a:cs typeface="Times New Roman" panose="02020603050405020304" pitchFamily="18" charset="0"/>
              </a:rPr>
              <a:t>жумладан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касб</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касалликлари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бошқа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касалликлар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хавфи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мавжудлиги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муайян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ўринларида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ишлаб</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чиқаришда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меҳнатни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муҳофаза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қилишнинг</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ҳолати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ҳақида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шунингдек</a:t>
            </a:r>
            <a:r>
              <a:rPr lang="ru-RU" sz="1500" dirty="0" smtClean="0">
                <a:latin typeface="Times New Roman" panose="02020603050405020304" pitchFamily="18" charset="0"/>
                <a:cs typeface="Times New Roman" panose="02020603050405020304" pitchFamily="18" charset="0"/>
              </a:rPr>
              <a:t> шу </a:t>
            </a:r>
            <a:r>
              <a:rPr lang="ru-RU" sz="1500" dirty="0" err="1" smtClean="0">
                <a:latin typeface="Times New Roman" panose="02020603050405020304" pitchFamily="18" charset="0"/>
                <a:cs typeface="Times New Roman" panose="02020603050405020304" pitchFamily="18" charset="0"/>
              </a:rPr>
              <a:t>муносабат</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билан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ходимларга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берилиши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лозим</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бўлган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имтиёзлар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компенсациялар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шахсий</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ҳимоя</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воситалари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тўғрисида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ходимларни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ўз</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вақтида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хабардор</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қилиши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500" dirty="0" err="1" smtClean="0">
                <a:latin typeface="Times New Roman" panose="02020603050405020304" pitchFamily="18" charset="0"/>
                <a:cs typeface="Times New Roman" panose="02020603050405020304" pitchFamily="18" charset="0"/>
              </a:rPr>
              <a:t>қонун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ҳужжатларида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белгиланган</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тартибда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меҳнатни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муҳофаза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қилиш</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хизматини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ва</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йўл</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ҳаракати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хавфсизлиги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хизматини</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ташкил</a:t>
            </a:r>
            <a:r>
              <a:rPr lang="ru-RU" sz="1500" dirty="0" smtClean="0">
                <a:latin typeface="Times New Roman" panose="02020603050405020304" pitchFamily="18" charset="0"/>
                <a:cs typeface="Times New Roman" panose="02020603050405020304" pitchFamily="18" charset="0"/>
              </a:rPr>
              <a:t> </a:t>
            </a:r>
            <a:r>
              <a:rPr lang="ru-RU" sz="1500" dirty="0" err="1" smtClean="0">
                <a:latin typeface="Times New Roman" panose="02020603050405020304" pitchFamily="18" charset="0"/>
                <a:cs typeface="Times New Roman" panose="02020603050405020304" pitchFamily="18" charset="0"/>
              </a:rPr>
              <a:t>этиши</a:t>
            </a:r>
            <a:r>
              <a:rPr lang="ru-RU" sz="1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800" dirty="0" smtClean="0">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Работодатель обязан:</a:t>
            </a:r>
            <a:endParaRPr lang="ru-RU" alt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обеспечить соответствие условий труда на каждом рабочем месте требованиям охраны труда;</a:t>
            </a:r>
            <a:endParaRPr lang="ru-RU" alt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обеспечить безопасность работников при эксплуатации зданий, сооружений, оборудования, осуществлении технологических процессов, а также при применении в производстве сырья и материалов, выполнении работ и оказании услуг;</a:t>
            </a:r>
            <a:endParaRPr lang="ru-RU" alt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осуществлять контроль за состоянием условий труда на рабочих местах, особенно за вредными производственными факторами и опасными производственными факторами;</a:t>
            </a:r>
            <a:endParaRPr lang="ru-RU" alt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своевременно информировать работников об условиях труда, в том числе о наличии риска профессиональных и иных заболеваний, состоянии охраны труда на конкретных рабочих местах и производстве, а также полагающихся им в связи с этим льготах и компенсациях, средствах индивидуальной защиты;</a:t>
            </a:r>
            <a:endParaRPr lang="ru-RU" alt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создать службу охраны труда и службу по безопасности дорожного движения в порядке, установленном законодательством;</a:t>
            </a:r>
            <a:endParaRPr lang="ru-RU" sz="1500" dirty="0" smtClean="0">
              <a:solidFill>
                <a:schemeClr val="accent1">
                  <a:lumMod val="75000"/>
                </a:schemeClr>
              </a:solidFill>
              <a:latin typeface="Times New Roman" panose="02020603050405020304" pitchFamily="18" charset="0"/>
              <a:cs typeface="Times New Roman" panose="02020603050405020304" pitchFamily="18" charset="0"/>
            </a:endParaRPr>
          </a:p>
          <a:p>
            <a:pPr marL="0" indent="0" algn="just">
              <a:lnSpc>
                <a:spcPct val="120000"/>
              </a:lnSpc>
              <a:spcBef>
                <a:spcPts val="0"/>
              </a:spcBef>
            </a:pP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22625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67229" y="391885"/>
            <a:ext cx="10889342" cy="6173507"/>
          </a:xfrm>
        </p:spPr>
        <p:txBody>
          <a:bodyPr>
            <a:normAutofit fontScale="47500" lnSpcReduction="20000"/>
          </a:bodyPr>
          <a:lstStyle/>
          <a:p>
            <a:pPr marL="0" indent="0" algn="just" fontAlgn="t">
              <a:lnSpc>
                <a:spcPct val="120000"/>
              </a:lnSpc>
              <a:spcBef>
                <a:spcPts val="0"/>
              </a:spcBef>
            </a:pPr>
            <a:r>
              <a:rPr lang="ru-RU" sz="3500" dirty="0" err="1">
                <a:latin typeface="Times New Roman" panose="02020603050405020304" pitchFamily="18" charset="0"/>
                <a:cs typeface="Times New Roman" panose="02020603050405020304" pitchFamily="18" charset="0"/>
              </a:rPr>
              <a:t>ходимларни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белгиланган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нормалар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бўйича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сут</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даволаш</a:t>
            </a:r>
            <a:r>
              <a:rPr lang="ru-RU" sz="3500" dirty="0">
                <a:latin typeface="Times New Roman" panose="02020603050405020304" pitchFamily="18" charset="0"/>
                <a:cs typeface="Times New Roman" panose="02020603050405020304" pitchFamily="18" charset="0"/>
              </a:rPr>
              <a:t>-профилактика </a:t>
            </a:r>
            <a:r>
              <a:rPr lang="ru-RU" sz="3500" dirty="0" err="1">
                <a:latin typeface="Times New Roman" panose="02020603050405020304" pitchFamily="18" charset="0"/>
                <a:cs typeface="Times New Roman" panose="02020603050405020304" pitchFamily="18" charset="0"/>
              </a:rPr>
              <a:t>озиқ-овқати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газланган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тузли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сув</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шахсий</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ҳимоя</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ҳамда</a:t>
            </a:r>
            <a:r>
              <a:rPr lang="ru-RU" sz="3500" dirty="0">
                <a:latin typeface="Times New Roman" panose="02020603050405020304" pitchFamily="18" charset="0"/>
                <a:cs typeface="Times New Roman" panose="02020603050405020304" pitchFamily="18" charset="0"/>
              </a:rPr>
              <a:t> гигиена </a:t>
            </a:r>
            <a:r>
              <a:rPr lang="ru-RU" sz="3500" dirty="0" err="1">
                <a:latin typeface="Times New Roman" panose="02020603050405020304" pitchFamily="18" charset="0"/>
                <a:cs typeface="Times New Roman" panose="02020603050405020304" pitchFamily="18" charset="0"/>
              </a:rPr>
              <a:t>воситалари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билан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таъминлаши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шунингдек</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жамоавий</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ҳимоя</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воситалари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қўлланилишини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таъминлаши</a:t>
            </a:r>
            <a:r>
              <a:rPr lang="ru-RU" sz="35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500" dirty="0" err="1">
                <a:latin typeface="Times New Roman" panose="02020603050405020304" pitchFamily="18" charset="0"/>
                <a:cs typeface="Times New Roman" panose="02020603050405020304" pitchFamily="18" charset="0"/>
              </a:rPr>
              <a:t>ходимларнинг</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меҳнатни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муҳофаза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қилиш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бўйича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йўл-йўриқлар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олишини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меҳнатни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муҳофаза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қилиш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масалалари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бўйича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ўқувдан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қайта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тайёргарликдан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ўтишини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малака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оширишини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билимлари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текширилишини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таъминлаши</a:t>
            </a:r>
            <a:r>
              <a:rPr lang="ru-RU" sz="35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500" dirty="0" err="1">
                <a:latin typeface="Times New Roman" panose="02020603050405020304" pitchFamily="18" charset="0"/>
                <a:cs typeface="Times New Roman" panose="02020603050405020304" pitchFamily="18" charset="0"/>
              </a:rPr>
              <a:t>меҳнатни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муҳофаза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қилиш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бўйича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ўқувдан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ўтмаган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йўл-йўриқлар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олмаган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билимлари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текширилмаган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шахсларни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ишга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қўймаслиги</a:t>
            </a:r>
            <a:r>
              <a:rPr lang="ru-RU" sz="35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500" dirty="0" err="1">
                <a:latin typeface="Times New Roman" panose="02020603050405020304" pitchFamily="18" charset="0"/>
                <a:cs typeface="Times New Roman" panose="02020603050405020304" pitchFamily="18" charset="0"/>
              </a:rPr>
              <a:t>ходимларга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имтиёзлар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компенсациялар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белгиланадиган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имтиёзли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шартларда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пенсияга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чиқиш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ҳуқуқи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бериладиган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ногиронлар</a:t>
            </a:r>
            <a:r>
              <a:rPr lang="ru-RU" sz="3500" dirty="0">
                <a:latin typeface="Times New Roman" panose="02020603050405020304" pitchFamily="18" charset="0"/>
                <a:cs typeface="Times New Roman" panose="02020603050405020304" pitchFamily="18" charset="0"/>
              </a:rPr>
              <a:t> банд </a:t>
            </a:r>
            <a:r>
              <a:rPr lang="ru-RU" sz="3500" dirty="0" err="1">
                <a:latin typeface="Times New Roman" panose="02020603050405020304" pitchFamily="18" charset="0"/>
                <a:cs typeface="Times New Roman" panose="02020603050405020304" pitchFamily="18" charset="0"/>
              </a:rPr>
              <a:t>бўлган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зарарли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хавфли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бошқача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меҳнат</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шароитларига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эга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ўринларида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қонун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ҳужжатларида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белгиланган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тартибда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иш</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ўринларининг</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меҳнат</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шароитлари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бўйича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аттестациясини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ўтказиши</a:t>
            </a:r>
            <a:r>
              <a:rPr lang="ru-RU" sz="35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500" dirty="0" err="1">
                <a:latin typeface="Times New Roman" panose="02020603050405020304" pitchFamily="18" charset="0"/>
                <a:cs typeface="Times New Roman" panose="02020603050405020304" pitchFamily="18" charset="0"/>
              </a:rPr>
              <a:t>дастлабки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тарзда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ишга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кираётганда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ва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даврий</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меҳнат</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фаолияти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давомида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мажбурий</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тиббий</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кўриклар</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белгиланган</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тартибда</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ўтказилишини</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ташкил</a:t>
            </a:r>
            <a:r>
              <a:rPr lang="ru-RU" sz="3500" dirty="0">
                <a:latin typeface="Times New Roman" panose="02020603050405020304" pitchFamily="18" charset="0"/>
                <a:cs typeface="Times New Roman" panose="02020603050405020304" pitchFamily="18" charset="0"/>
              </a:rPr>
              <a:t> </a:t>
            </a:r>
            <a:r>
              <a:rPr lang="ru-RU" sz="3500" dirty="0" err="1">
                <a:latin typeface="Times New Roman" panose="02020603050405020304" pitchFamily="18" charset="0"/>
                <a:cs typeface="Times New Roman" panose="02020603050405020304" pitchFamily="18" charset="0"/>
              </a:rPr>
              <a:t>этиши</a:t>
            </a:r>
            <a:r>
              <a:rPr lang="ru-RU" sz="3500"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3500" dirty="0" smtClean="0">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35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обеспечить по установленным нормам работников молоком, лечебно-профилактическим питанием, газированной соленой водой, средствами индивидуальной защиты и гигиены, а также применение средств коллективной защиты;</a:t>
            </a:r>
            <a:endParaRPr lang="ru-RU" altLang="ru-RU" sz="35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35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обеспечить прохождение работников инструктажа по охране труда, обучение, переподготовку, повышение квалификации и проверку их знаний по вопросам охраны труда;</a:t>
            </a:r>
            <a:endParaRPr lang="ru-RU" altLang="ru-RU" sz="35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35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не допускать к работе лиц, не прошедших обучение, инструктаж и проверку знаний по охране труда;</a:t>
            </a:r>
            <a:endParaRPr lang="ru-RU" altLang="ru-RU" sz="35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35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проводить аттестацию рабочих мест по условиям труда на рабочих местах с вредными, опасными и иными условиями труда, на которых работникам устанавливаются льготы и компенсации, предоставляется право выхода на пенсию на льготных условиях, на которых заняты инвалиды, в порядке, установленном законодательством;</a:t>
            </a:r>
            <a:endParaRPr lang="ru-RU" altLang="ru-RU" sz="35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35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организовать проведение в установленном порядке обязательных предварительных (при поступлении на работу) и периодических (в течение трудовой деятельности) медицинских осмотров</a:t>
            </a:r>
            <a:r>
              <a:rPr lang="ru-RU" altLang="ru-RU" sz="35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altLang="ru-RU" sz="3500" dirty="0">
              <a:latin typeface="Arial" panose="020B0604020202020204" pitchFamily="34" charset="0"/>
            </a:endParaRPr>
          </a:p>
          <a:p>
            <a:pPr indent="0" algn="just" fontAlgn="t">
              <a:lnSpc>
                <a:spcPct val="120000"/>
              </a:lnSpc>
            </a:pPr>
            <a:endParaRPr lang="ru-RU" dirty="0"/>
          </a:p>
          <a:p>
            <a:pPr indent="0" algn="just">
              <a:lnSpc>
                <a:spcPct val="120000"/>
              </a:lnSpc>
            </a:pPr>
            <a:endParaRPr lang="ru-RU" dirty="0"/>
          </a:p>
        </p:txBody>
      </p:sp>
    </p:spTree>
    <p:extLst>
      <p:ext uri="{BB962C8B-B14F-4D97-AF65-F5344CB8AC3E}">
        <p14:creationId xmlns:p14="http://schemas.microsoft.com/office/powerpoint/2010/main" val="93943411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96686" y="203201"/>
            <a:ext cx="11190513" cy="6654800"/>
          </a:xfrm>
        </p:spPr>
        <p:txBody>
          <a:bodyPr>
            <a:noAutofit/>
          </a:bodyPr>
          <a:lstStyle/>
          <a:p>
            <a:pPr marL="0" indent="0" algn="just" fontAlgn="t">
              <a:lnSpc>
                <a:spcPct val="120000"/>
              </a:lnSpc>
              <a:spcBef>
                <a:spcPts val="0"/>
              </a:spcBef>
            </a:pPr>
            <a:r>
              <a:rPr lang="ru-RU" sz="1800" dirty="0" err="1">
                <a:latin typeface="Times New Roman" panose="02020603050405020304" pitchFamily="18" charset="0"/>
                <a:cs typeface="Times New Roman" panose="02020603050405020304" pitchFamily="18" charset="0"/>
              </a:rPr>
              <a:t>меҳнатни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муҳофаза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қилишга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оид</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талабларга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риоя</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этилиши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устидан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давлат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назорати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текширувини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амалга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оширувчи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органларга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шунингдек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касаба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уюшмаларига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ходимларнинг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бошқа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вакиллик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органларига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уларнинг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меҳнатни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муҳофаза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қилиш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ҳолати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бахтсиз</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ҳодисаларни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касб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касалликларини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текшириши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юзасидан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назоратни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текширишни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мониторингни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амалга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ошириши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учун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зарур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бўлган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ахборот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материалларни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тақдим</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этиши</a:t>
            </a:r>
            <a:r>
              <a:rPr lang="ru-RU" sz="18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800" dirty="0">
                <a:latin typeface="Times New Roman" panose="02020603050405020304" pitchFamily="18" charset="0"/>
                <a:cs typeface="Times New Roman" panose="02020603050405020304" pitchFamily="18" charset="0"/>
              </a:rPr>
              <a:t>авария </a:t>
            </a:r>
            <a:r>
              <a:rPr lang="ru-RU" sz="1800" dirty="0" err="1">
                <a:latin typeface="Times New Roman" panose="02020603050405020304" pitchFamily="18" charset="0"/>
                <a:cs typeface="Times New Roman" panose="02020603050405020304" pitchFamily="18" charset="0"/>
              </a:rPr>
              <a:t>вазиятларининг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олдини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олиш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бундай</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вазиятлар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юзага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келганда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ходимларнинг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ҳаёти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соғлиғини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сақлаш</a:t>
            </a:r>
            <a:r>
              <a:rPr lang="ru-RU" sz="1800" dirty="0">
                <a:latin typeface="Times New Roman" panose="02020603050405020304" pitchFamily="18" charset="0"/>
                <a:cs typeface="Times New Roman" panose="02020603050405020304" pitchFamily="18" charset="0"/>
              </a:rPr>
              <a:t>, шу </a:t>
            </a:r>
            <a:r>
              <a:rPr lang="ru-RU" sz="1800" dirty="0" err="1">
                <a:latin typeface="Times New Roman" panose="02020603050405020304" pitchFamily="18" charset="0"/>
                <a:cs typeface="Times New Roman" panose="02020603050405020304" pitchFamily="18" charset="0"/>
              </a:rPr>
              <a:t>жумладан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жабрланганларга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биринчи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ёрдам</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кўрсатиш</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бўйича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чора-тадбирлар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кўриши</a:t>
            </a:r>
            <a:r>
              <a:rPr lang="ru-RU" sz="18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1800" dirty="0" err="1">
                <a:latin typeface="Times New Roman" panose="02020603050405020304" pitchFamily="18" charset="0"/>
                <a:cs typeface="Times New Roman" panose="02020603050405020304" pitchFamily="18" charset="0"/>
              </a:rPr>
              <a:t>меҳнатни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муҳофаза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қилишга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оид</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талабларга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риоя</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этилиши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устидан</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давлат</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назорати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текширувини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амалга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оширувчи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органларнинг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кўрсатмаларини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бажариши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ҳамда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касаба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уюшмаларининг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ходимлар</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бошқа</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вакиллик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органларининг</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тақдимномаларини</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кўриб</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чиқиши</a:t>
            </a:r>
            <a:r>
              <a:rPr lang="ru-RU" sz="1800" dirty="0" smtClean="0">
                <a:latin typeface="Times New Roman" panose="02020603050405020304" pitchFamily="18" charset="0"/>
                <a:cs typeface="Times New Roman" panose="02020603050405020304" pitchFamily="18" charset="0"/>
              </a:rPr>
              <a:t>;</a:t>
            </a:r>
          </a:p>
          <a:p>
            <a:pPr marL="0" indent="0" algn="just" eaLnBrk="0" fontAlgn="base" hangingPunct="0">
              <a:lnSpc>
                <a:spcPct val="120000"/>
              </a:lnSpc>
              <a:spcBef>
                <a:spcPts val="0"/>
              </a:spcBef>
            </a:pPr>
            <a:r>
              <a:rPr lang="ru-RU" altLang="ru-RU" sz="1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предоставлять органам, осуществляющим государственный надзор и контроль за соблюдением требований охраны труда, а также профессиональным союзам и другим представительным органам работников информацию и материалы, необходимые для осуществления ими контроля, надзора и мониторинга за состоянием охраны труда, расследованием несчастных случаев и профессиональных заболеваний;</a:t>
            </a:r>
            <a:endParaRPr lang="ru-RU" altLang="ru-RU" sz="18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принять меры по предотвращению аварийных ситуаций, сохранению жизни и здоровья работников при возникновении таких ситуаций, в том числе по оказанию пострадавшим первой помощи;</a:t>
            </a:r>
            <a:endParaRPr lang="ru-RU" altLang="ru-RU" sz="18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1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исполнять предписания органов, осуществляющих государственный надзор и контроль за соблюдением требований охраны труда, и рассматривать представления профессиональных союзов и других представительных органов работников</a:t>
            </a:r>
            <a:r>
              <a:rPr lang="ru-RU" altLang="ru-RU" sz="18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altLang="ru-RU" sz="18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3547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502920"/>
            <a:ext cx="10515600" cy="5674043"/>
          </a:xfrm>
        </p:spPr>
        <p:txBody>
          <a:bodyPr>
            <a:normAutofit/>
          </a:bodyPr>
          <a:lstStyle/>
          <a:p>
            <a:pPr algn="just"/>
            <a:r>
              <a:rPr lang="ru-RU" b="1" dirty="0">
                <a:solidFill>
                  <a:srgbClr val="FF0000"/>
                </a:solidFill>
                <a:latin typeface="Times New Roman" panose="02020603050405020304" pitchFamily="18" charset="0"/>
                <a:cs typeface="Times New Roman" panose="02020603050405020304" pitchFamily="18" charset="0"/>
              </a:rPr>
              <a:t>ЯТҲВ(</a:t>
            </a:r>
            <a:r>
              <a:rPr lang="ru-RU" b="1" dirty="0" err="1">
                <a:solidFill>
                  <a:srgbClr val="FF0000"/>
                </a:solidFill>
                <a:latin typeface="Times New Roman" panose="02020603050405020304" pitchFamily="18" charset="0"/>
                <a:cs typeface="Times New Roman" panose="02020603050405020304" pitchFamily="18" charset="0"/>
              </a:rPr>
              <a:t>якка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тартибдаги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ҳимоя</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воситалари</a:t>
            </a:r>
            <a:r>
              <a:rPr lang="ru-RU" b="1" dirty="0">
                <a:solidFill>
                  <a:srgbClr val="FF0000"/>
                </a:solidFill>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таъсирининг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олдини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камайтириш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шунингдек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ифлосланишдан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фойдаланиладиган</a:t>
            </a:r>
            <a:r>
              <a:rPr lang="ru-RU" dirty="0">
                <a:latin typeface="Times New Roman" panose="02020603050405020304" pitchFamily="18" charset="0"/>
                <a:cs typeface="Times New Roman" panose="02020603050405020304" pitchFamily="18" charset="0"/>
              </a:rPr>
              <a:t> техник </a:t>
            </a:r>
            <a:r>
              <a:rPr lang="ru-RU" dirty="0" err="1">
                <a:latin typeface="Times New Roman" panose="02020603050405020304" pitchFamily="18" charset="0"/>
                <a:cs typeface="Times New Roman" panose="02020603050405020304" pitchFamily="18" charset="0"/>
              </a:rPr>
              <a:t>воситалар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кийим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махсус</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пойабзал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якка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a:t>
            </a:r>
            <a:r>
              <a:rPr lang="ru-RU" dirty="0" smtClean="0">
                <a:latin typeface="Times New Roman" panose="02020603050405020304" pitchFamily="18" charset="0"/>
                <a:cs typeface="Times New Roman" panose="02020603050405020304" pitchFamily="18" charset="0"/>
              </a:rPr>
              <a:t>);</a:t>
            </a:r>
          </a:p>
          <a:p>
            <a:pPr lvl="0" algn="just"/>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СИЗ (средства индивидуальной защиты) </a:t>
            </a:r>
            <a:r>
              <a:rPr kumimoji="0" lang="ru-RU" b="1"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технические средства (специальная одежда, специальная обувь и другие средства индивидуальной защиты), используемые для предотвращения или уменьшения воздействия на работников вредных или опасных производственных факторов, а также для защиты от загрязнения;</a:t>
            </a:r>
            <a:endParaRPr kumimoji="0" lang="ru-RU" b="0" i="0" u="none" strike="noStrike" cap="none" normalizeH="0" baseline="0" dirty="0" smtClean="0" bmk="">
              <a:ln>
                <a:noFill/>
              </a:ln>
              <a:solidFill>
                <a:schemeClr val="accent1">
                  <a:lumMod val="75000"/>
                </a:schemeClr>
              </a:solidFill>
              <a:effectLst/>
              <a:latin typeface="Times New Roman" pitchFamily="18" charset="0"/>
              <a:cs typeface="Times New Roman" pitchFamily="18" charset="0"/>
            </a:endParaRPr>
          </a:p>
          <a:p>
            <a:pPr algn="just"/>
            <a:endParaRPr lang="ru-RU" dirty="0">
              <a:latin typeface="Times New Roman" panose="02020603050405020304" pitchFamily="18" charset="0"/>
              <a:cs typeface="Times New Roman" panose="02020603050405020304" pitchFamily="18" charset="0"/>
            </a:endParaRPr>
          </a:p>
          <a:p>
            <a:pPr algn="just"/>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80262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551542"/>
            <a:ext cx="11179629" cy="6066971"/>
          </a:xfrm>
        </p:spPr>
        <p:txBody>
          <a:bodyPr>
            <a:normAutofit/>
          </a:bodyPr>
          <a:lstStyle/>
          <a:p>
            <a:pPr fontAlgn="t"/>
            <a:r>
              <a:rPr lang="ru-RU" sz="2400" dirty="0" err="1" smtClean="0">
                <a:latin typeface="Times New Roman" panose="02020603050405020304" pitchFamily="18" charset="0"/>
                <a:cs typeface="Times New Roman" panose="02020603050405020304" pitchFamily="18" charset="0"/>
              </a:rPr>
              <a:t>ишлаб</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чиқаришдаги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бахтсиз</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ҳодисалар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касб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касалликларидан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давлат</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томонидан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мажбурий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ижтимоий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суғурта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қилинишини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шунингдек</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берувчининг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фуқаролик</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жавобгарлиги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мажбурий</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суғурта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қилинишини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таъминлаши</a:t>
            </a:r>
            <a:r>
              <a:rPr lang="ru-RU" sz="2400" dirty="0">
                <a:latin typeface="Times New Roman" panose="02020603050405020304" pitchFamily="18" charset="0"/>
                <a:cs typeface="Times New Roman" panose="02020603050405020304" pitchFamily="18" charset="0"/>
              </a:rPr>
              <a:t>;</a:t>
            </a:r>
          </a:p>
          <a:p>
            <a:pPr fontAlgn="t"/>
            <a:r>
              <a:rPr lang="ru-RU" sz="2400" dirty="0" err="1">
                <a:latin typeface="Times New Roman" panose="02020603050405020304" pitchFamily="18" charset="0"/>
                <a:cs typeface="Times New Roman" panose="02020603050405020304" pitchFamily="18" charset="0"/>
              </a:rPr>
              <a:t>ишлаб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чиқаришдаги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бахтсиз</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ҳодисаларни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касб</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касалликларини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белгиланган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тартибда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текширувдан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ўтказиши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шунингдек</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уларнинг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ҳисобини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юритиши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шарт</a:t>
            </a:r>
            <a:r>
              <a:rPr lang="ru-RU" sz="2400" dirty="0">
                <a:latin typeface="Times New Roman" panose="02020603050405020304" pitchFamily="18" charset="0"/>
                <a:cs typeface="Times New Roman" panose="02020603050405020304" pitchFamily="18" charset="0"/>
              </a:rPr>
              <a:t>.</a:t>
            </a:r>
          </a:p>
          <a:p>
            <a:pPr fontAlgn="t"/>
            <a:r>
              <a:rPr lang="ru-RU" sz="2400" dirty="0" err="1">
                <a:latin typeface="Times New Roman" panose="02020603050405020304" pitchFamily="18" charset="0"/>
                <a:cs typeface="Times New Roman" panose="02020603050405020304" pitchFamily="18" charset="0"/>
              </a:rPr>
              <a:t>Иш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берувчининг</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зиммасида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қонун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ҳужжатларига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мувофиқ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бошқа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мажбуриятлар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ҳам</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бўлиши</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мумкин</a:t>
            </a:r>
            <a:r>
              <a:rPr lang="ru-RU" sz="2400" dirty="0">
                <a:latin typeface="Times New Roman" panose="02020603050405020304" pitchFamily="18" charset="0"/>
                <a:cs typeface="Times New Roman" panose="02020603050405020304" pitchFamily="18" charset="0"/>
              </a:rPr>
              <a:t>.</a:t>
            </a:r>
          </a:p>
          <a:p>
            <a:pPr algn="just" eaLnBrk="0" fontAlgn="base" hangingPunct="0">
              <a:lnSpc>
                <a:spcPct val="100000"/>
              </a:lnSpc>
              <a:spcBef>
                <a:spcPct val="0"/>
              </a:spcBef>
              <a:spcAft>
                <a:spcPct val="0"/>
              </a:spcAft>
            </a:pPr>
            <a:endParaRPr lang="ru-RU" altLang="ru-RU" sz="1050" dirty="0">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обеспечить обязательное государственное социальное страхование от несчастных случаев на производстве и профессиональных заболеваний, а также обязательное страхование гражданской ответственности работодателя;</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проводить в установленном порядке расследование несчастных случаев на производстве и профессиональных заболеваний, а также вести их учет.</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Работодатель может нести и иные обязанности в соответствии с законодательством.</a:t>
            </a:r>
            <a:endParaRPr lang="ru-RU" altLang="ru-RU" sz="24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90323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02336"/>
            <a:ext cx="10847832" cy="6163356"/>
          </a:xfrm>
        </p:spPr>
        <p:txBody>
          <a:bodyPr>
            <a:normAutofit fontScale="70000" lnSpcReduction="20000"/>
          </a:bodyPr>
          <a:lstStyle/>
          <a:p>
            <a:pPr marL="0" indent="0" algn="ctr" fontAlgn="t">
              <a:buNone/>
            </a:pPr>
            <a:r>
              <a:rPr lang="ru-RU" sz="2700" b="1" dirty="0">
                <a:solidFill>
                  <a:srgbClr val="FF0000"/>
                </a:solidFill>
                <a:latin typeface="Times New Roman" panose="02020603050405020304" pitchFamily="18" charset="0"/>
                <a:cs typeface="Times New Roman" panose="02020603050405020304" pitchFamily="18" charset="0"/>
              </a:rPr>
              <a:t>24-модда. </a:t>
            </a:r>
            <a:r>
              <a:rPr lang="ru-RU" sz="2700" b="1" dirty="0" err="1">
                <a:solidFill>
                  <a:srgbClr val="FF0000"/>
                </a:solidFill>
                <a:latin typeface="Times New Roman" panose="02020603050405020304" pitchFamily="18" charset="0"/>
                <a:cs typeface="Times New Roman" panose="02020603050405020304" pitchFamily="18" charset="0"/>
              </a:rPr>
              <a:t>Мажбурий</a:t>
            </a:r>
            <a:r>
              <a:rPr lang="ru-RU" sz="2700" b="1" dirty="0">
                <a:solidFill>
                  <a:srgbClr val="FF0000"/>
                </a:solidFill>
                <a:latin typeface="Times New Roman" panose="02020603050405020304" pitchFamily="18" charset="0"/>
                <a:cs typeface="Times New Roman" panose="02020603050405020304" pitchFamily="18" charset="0"/>
              </a:rPr>
              <a:t> </a:t>
            </a:r>
            <a:r>
              <a:rPr lang="ru-RU" sz="2700" b="1" dirty="0" err="1">
                <a:solidFill>
                  <a:srgbClr val="FF0000"/>
                </a:solidFill>
                <a:latin typeface="Times New Roman" panose="02020603050405020304" pitchFamily="18" charset="0"/>
                <a:cs typeface="Times New Roman" panose="02020603050405020304" pitchFamily="18" charset="0"/>
              </a:rPr>
              <a:t>тиббий</a:t>
            </a:r>
            <a:r>
              <a:rPr lang="ru-RU" sz="2700" b="1" dirty="0">
                <a:solidFill>
                  <a:srgbClr val="FF0000"/>
                </a:solidFill>
                <a:latin typeface="Times New Roman" panose="02020603050405020304" pitchFamily="18" charset="0"/>
                <a:cs typeface="Times New Roman" panose="02020603050405020304" pitchFamily="18" charset="0"/>
              </a:rPr>
              <a:t> </a:t>
            </a:r>
            <a:r>
              <a:rPr lang="ru-RU" sz="2700" b="1" dirty="0" err="1">
                <a:solidFill>
                  <a:srgbClr val="FF0000"/>
                </a:solidFill>
                <a:latin typeface="Times New Roman" panose="02020603050405020304" pitchFamily="18" charset="0"/>
                <a:cs typeface="Times New Roman" panose="02020603050405020304" pitchFamily="18" charset="0"/>
              </a:rPr>
              <a:t>кўриклар</a:t>
            </a:r>
            <a:endParaRPr lang="ru-RU" sz="2700" b="1" dirty="0">
              <a:solidFill>
                <a:srgbClr val="FF0000"/>
              </a:solidFill>
              <a:latin typeface="Times New Roman" panose="02020603050405020304" pitchFamily="18" charset="0"/>
              <a:cs typeface="Times New Roman" panose="02020603050405020304" pitchFamily="18" charset="0"/>
            </a:endParaRPr>
          </a:p>
          <a:p>
            <a:pPr algn="just" fontAlgn="t"/>
            <a:r>
              <a:rPr lang="ru-RU" sz="2700" dirty="0" err="1">
                <a:latin typeface="Times New Roman" panose="02020603050405020304" pitchFamily="18" charset="0"/>
                <a:cs typeface="Times New Roman" panose="02020603050405020304" pitchFamily="18" charset="0"/>
              </a:rPr>
              <a:t>Иш</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берувчи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саккиз</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ёшга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тўлмаган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шахсларнинг</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ва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умумий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белгиланган</a:t>
            </a:r>
            <a:r>
              <a:rPr lang="ru-RU" sz="2700" dirty="0">
                <a:latin typeface="Times New Roman" panose="02020603050405020304" pitchFamily="18" charset="0"/>
                <a:cs typeface="Times New Roman" panose="02020603050405020304" pitchFamily="18" charset="0"/>
              </a:rPr>
              <a:t> пенсия </a:t>
            </a:r>
            <a:r>
              <a:rPr lang="ru-RU" sz="2700" dirty="0" err="1">
                <a:latin typeface="Times New Roman" panose="02020603050405020304" pitchFamily="18" charset="0"/>
                <a:cs typeface="Times New Roman" panose="02020603050405020304" pitchFamily="18" charset="0"/>
              </a:rPr>
              <a:t>ёшига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етган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шахсларнинг</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ногиронларнинг</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шунингдек</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бир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қатор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касблар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ва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ишлаб</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чиқаришлар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ходимларининг</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Ўзбекистон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Республикаси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Соғлиқни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сақлаш</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вазирлиги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томонидан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белгиланган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тартибда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дастлабки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тарзда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ишга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кираётганда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ва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даврий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меҳнат</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фаолияти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давомида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мажбурий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тиббий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кўриклардан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ўтказилишини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ташкил</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этиши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шарт</a:t>
            </a:r>
            <a:r>
              <a:rPr lang="ru-RU" sz="2700" dirty="0">
                <a:latin typeface="Times New Roman" panose="02020603050405020304" pitchFamily="18" charset="0"/>
                <a:cs typeface="Times New Roman" panose="02020603050405020304" pitchFamily="18" charset="0"/>
              </a:rPr>
              <a:t>.</a:t>
            </a:r>
          </a:p>
          <a:p>
            <a:pPr algn="just" fontAlgn="t"/>
            <a:r>
              <a:rPr lang="ru-RU" sz="2700" dirty="0" err="1">
                <a:latin typeface="Times New Roman" panose="02020603050405020304" pitchFamily="18" charset="0"/>
                <a:cs typeface="Times New Roman" panose="02020603050405020304" pitchFamily="18" charset="0"/>
              </a:rPr>
              <a:t>Тиббий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кўриклар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ташкилотларга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тиббий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хизматлар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кўрсатувчи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даволаш</a:t>
            </a:r>
            <a:r>
              <a:rPr lang="ru-RU" sz="2700" dirty="0">
                <a:latin typeface="Times New Roman" panose="02020603050405020304" pitchFamily="18" charset="0"/>
                <a:cs typeface="Times New Roman" panose="02020603050405020304" pitchFamily="18" charset="0"/>
              </a:rPr>
              <a:t>-профилактика </a:t>
            </a:r>
            <a:r>
              <a:rPr lang="ru-RU" sz="2700" dirty="0" err="1">
                <a:latin typeface="Times New Roman" panose="02020603050405020304" pitchFamily="18" charset="0"/>
                <a:cs typeface="Times New Roman" panose="02020603050405020304" pitchFamily="18" charset="0"/>
              </a:rPr>
              <a:t>муассасалари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томонидан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бундай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муассасалар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мавжуд</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бўлмаган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тақдирда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эса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ташкилот</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жойлашган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ердаги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ҳудудий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даволаш</a:t>
            </a:r>
            <a:r>
              <a:rPr lang="ru-RU" sz="2700" dirty="0">
                <a:latin typeface="Times New Roman" panose="02020603050405020304" pitchFamily="18" charset="0"/>
                <a:cs typeface="Times New Roman" panose="02020603050405020304" pitchFamily="18" charset="0"/>
              </a:rPr>
              <a:t>-профилактика </a:t>
            </a:r>
            <a:r>
              <a:rPr lang="ru-RU" sz="2700" dirty="0" err="1">
                <a:latin typeface="Times New Roman" panose="02020603050405020304" pitchFamily="18" charset="0"/>
                <a:cs typeface="Times New Roman" panose="02020603050405020304" pitchFamily="18" charset="0"/>
              </a:rPr>
              <a:t>муассасаси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томонидан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ўтказилади</a:t>
            </a:r>
            <a:r>
              <a:rPr lang="ru-RU" sz="2700" dirty="0">
                <a:latin typeface="Times New Roman" panose="02020603050405020304" pitchFamily="18" charset="0"/>
                <a:cs typeface="Times New Roman" panose="02020603050405020304" pitchFamily="18" charset="0"/>
              </a:rPr>
              <a:t>.</a:t>
            </a:r>
          </a:p>
          <a:p>
            <a:pPr algn="just" fontAlgn="t"/>
            <a:r>
              <a:rPr lang="ru-RU" sz="2700" dirty="0" err="1">
                <a:latin typeface="Times New Roman" panose="02020603050405020304" pitchFamily="18" charset="0"/>
                <a:cs typeface="Times New Roman" panose="02020603050405020304" pitchFamily="18" charset="0"/>
              </a:rPr>
              <a:t>Қонун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ҳужжатларига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мувофиқ</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мажбурий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тиббий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кўриклардан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ўтиши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лозим</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бўлган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шахслар</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бошқа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ишга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ўтказилган</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тақдирда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ҳам</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тиббий</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кўрикларни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ўтказиш</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мажбурияти</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иш</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берувчининг</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зиммасига</a:t>
            </a:r>
            <a:r>
              <a:rPr lang="ru-RU" sz="2700" dirty="0">
                <a:latin typeface="Times New Roman" panose="02020603050405020304" pitchFamily="18" charset="0"/>
                <a:cs typeface="Times New Roman" panose="02020603050405020304" pitchFamily="18" charset="0"/>
              </a:rPr>
              <a:t> </a:t>
            </a:r>
            <a:r>
              <a:rPr lang="ru-RU" sz="2700" dirty="0" err="1">
                <a:latin typeface="Times New Roman" panose="02020603050405020304" pitchFamily="18" charset="0"/>
                <a:cs typeface="Times New Roman" panose="02020603050405020304" pitchFamily="18" charset="0"/>
              </a:rPr>
              <a:t>юклатилади</a:t>
            </a:r>
            <a:r>
              <a:rPr lang="ru-RU" sz="2700" dirty="0" smtClean="0">
                <a:latin typeface="Times New Roman" panose="02020603050405020304" pitchFamily="18" charset="0"/>
                <a:cs typeface="Times New Roman" panose="02020603050405020304" pitchFamily="18" charset="0"/>
              </a:rPr>
              <a:t>.</a:t>
            </a:r>
          </a:p>
          <a:p>
            <a:pPr marL="0" lvl="0" indent="539750" algn="ctr" eaLnBrk="0" fontAlgn="base" hangingPunct="0">
              <a:lnSpc>
                <a:spcPct val="100000"/>
              </a:lnSpc>
              <a:spcBef>
                <a:spcPct val="0"/>
              </a:spcBef>
              <a:spcAft>
                <a:spcPct val="0"/>
              </a:spcAft>
              <a:buNone/>
            </a:pPr>
            <a:r>
              <a:rPr lang="ru-RU" altLang="ru-RU" sz="27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24. Обязательные медицинские осмотры</a:t>
            </a:r>
            <a:endParaRPr lang="ru-RU" altLang="ru-RU" sz="2700" dirty="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27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Работодатель обязан организовывать проведение обязательных предварительных (при поступлении на работу) и периодических (в течение трудовой деятельности) медицинских осмотров лиц, не достигших восемнадцати лет, и лиц, достигших общеустановленного пенсионного возраста, инвалидов, а также работников ряда профессий и производств, в порядке, установленном Министерством здравоохранения Республики Узбекистан</a:t>
            </a:r>
            <a:r>
              <a:rPr lang="ru-RU" altLang="ru-RU" sz="27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eaLnBrk="0" fontAlgn="base" hangingPunct="0">
              <a:lnSpc>
                <a:spcPct val="100000"/>
              </a:lnSpc>
              <a:spcBef>
                <a:spcPct val="0"/>
              </a:spcBef>
              <a:spcAft>
                <a:spcPct val="0"/>
              </a:spcAft>
            </a:pPr>
            <a:r>
              <a:rPr lang="ru-RU" altLang="ru-RU" sz="27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Медицинские осмотры проводятся лечебно-профилактическими учреждениями, оказывающими медицинские услуги организациям, а в случае их отсутствия — территориальным лечебно-профилактическим учреждением по месту расположения организации.</a:t>
            </a:r>
            <a:endParaRPr lang="ru-RU" altLang="ru-RU" sz="27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sz="27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Обязанность проводить медицинские осмотры возлагается на работодателя и в случае перевода на другую работу лиц, которые в соответствии с законодательством подлежат обязательным медицинским осмотрам.</a:t>
            </a:r>
            <a:endParaRPr lang="ru-RU" altLang="ru-RU" sz="2700" dirty="0">
              <a:solidFill>
                <a:schemeClr val="accent1">
                  <a:lumMod val="75000"/>
                </a:schemeClr>
              </a:solidFill>
              <a:latin typeface="Times New Roman" panose="02020603050405020304" pitchFamily="18" charset="0"/>
              <a:cs typeface="Times New Roman" panose="02020603050405020304" pitchFamily="18" charset="0"/>
            </a:endParaRPr>
          </a:p>
          <a:p>
            <a:pPr marL="0" lvl="0" indent="539750" algn="just" eaLnBrk="0" fontAlgn="base" hangingPunct="0">
              <a:lnSpc>
                <a:spcPct val="100000"/>
              </a:lnSpc>
              <a:spcBef>
                <a:spcPct val="0"/>
              </a:spcBef>
              <a:spcAft>
                <a:spcPct val="0"/>
              </a:spcAft>
              <a:buNone/>
            </a:pPr>
            <a:endParaRPr lang="ru-RU" altLang="ru-RU" sz="4000" dirty="0">
              <a:latin typeface="Arial" panose="020B0604020202020204" pitchFamily="34" charset="0"/>
            </a:endParaRPr>
          </a:p>
          <a:p>
            <a:pPr algn="just" fontAlgn="t"/>
            <a:endParaRPr lang="ru-RU" dirty="0" smtClean="0"/>
          </a:p>
          <a:p>
            <a:pPr algn="just" fontAlgn="t"/>
            <a:endParaRPr lang="ru-RU" dirty="0"/>
          </a:p>
          <a:p>
            <a:endParaRPr lang="ru-RU" dirty="0"/>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262667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38912"/>
            <a:ext cx="10884408" cy="6016752"/>
          </a:xfrm>
        </p:spPr>
        <p:txBody>
          <a:bodyPr>
            <a:normAutofit fontScale="92500" lnSpcReduction="10000"/>
          </a:bodyPr>
          <a:lstStyle/>
          <a:p>
            <a:pPr algn="just" fontAlgn="t">
              <a:lnSpc>
                <a:spcPct val="110000"/>
              </a:lnSpc>
              <a:spcBef>
                <a:spcPts val="0"/>
              </a:spcBef>
            </a:pP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кўриклардан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ўтилиши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муносабати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билан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ходимлар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чиқимдор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бўлмайдилар</a:t>
            </a:r>
            <a:r>
              <a:rPr lang="ru-RU" sz="2300" dirty="0">
                <a:latin typeface="Times New Roman" panose="02020603050405020304" pitchFamily="18" charset="0"/>
                <a:cs typeface="Times New Roman" panose="02020603050405020304" pitchFamily="18" charset="0"/>
              </a:rPr>
              <a:t>.</a:t>
            </a:r>
          </a:p>
          <a:p>
            <a:pPr algn="just" fontAlgn="t">
              <a:lnSpc>
                <a:spcPct val="110000"/>
              </a:lnSpc>
              <a:spcBef>
                <a:spcPts val="0"/>
              </a:spcBef>
            </a:pPr>
            <a:r>
              <a:rPr lang="ru-RU" sz="2300" dirty="0" err="1">
                <a:latin typeface="Times New Roman" panose="02020603050405020304" pitchFamily="18" charset="0"/>
                <a:cs typeface="Times New Roman" panose="02020603050405020304" pitchFamily="18" charset="0"/>
              </a:rPr>
              <a:t>Ходимлар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кўриклардан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ўтишдан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бўйин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товлашга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ҳақли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эмас</a:t>
            </a:r>
            <a:r>
              <a:rPr lang="ru-RU" sz="2300" dirty="0">
                <a:latin typeface="Times New Roman" panose="02020603050405020304" pitchFamily="18" charset="0"/>
                <a:cs typeface="Times New Roman" panose="02020603050405020304" pitchFamily="18" charset="0"/>
              </a:rPr>
              <a:t>.</a:t>
            </a:r>
          </a:p>
          <a:p>
            <a:pPr algn="just" fontAlgn="t">
              <a:lnSpc>
                <a:spcPct val="110000"/>
              </a:lnSpc>
              <a:spcBef>
                <a:spcPts val="0"/>
              </a:spcBef>
            </a:pPr>
            <a:r>
              <a:rPr lang="ru-RU" sz="2300" dirty="0" err="1">
                <a:latin typeface="Times New Roman" panose="02020603050405020304" pitchFamily="18" charset="0"/>
                <a:cs typeface="Times New Roman" panose="02020603050405020304" pitchFamily="18" charset="0"/>
              </a:rPr>
              <a:t>Ходимлар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кўриклардан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ўтишдан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бўйин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товлаган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ёки</a:t>
            </a:r>
            <a:r>
              <a:rPr lang="ru-RU" sz="2300" dirty="0">
                <a:latin typeface="Times New Roman" panose="02020603050405020304" pitchFamily="18" charset="0"/>
                <a:cs typeface="Times New Roman" panose="02020603050405020304" pitchFamily="18" charset="0"/>
              </a:rPr>
              <a:t> улар </a:t>
            </a:r>
            <a:r>
              <a:rPr lang="ru-RU" sz="2300" dirty="0" err="1">
                <a:latin typeface="Times New Roman" panose="02020603050405020304" pitchFamily="18" charset="0"/>
                <a:cs typeface="Times New Roman" panose="02020603050405020304" pitchFamily="18" charset="0"/>
              </a:rPr>
              <a:t>ўтказилган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текширувлар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натижаларига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комиссиялар</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томонидан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берилган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тавсияларни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бажармаган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тақдирда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иш</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берувчи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уларни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ишга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қўймасликка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ҳақли</a:t>
            </a:r>
            <a:r>
              <a:rPr lang="ru-RU" sz="2300" dirty="0">
                <a:latin typeface="Times New Roman" panose="02020603050405020304" pitchFamily="18" charset="0"/>
                <a:cs typeface="Times New Roman" panose="02020603050405020304" pitchFamily="18" charset="0"/>
              </a:rPr>
              <a:t>.</a:t>
            </a:r>
          </a:p>
          <a:p>
            <a:pPr algn="just" fontAlgn="t">
              <a:lnSpc>
                <a:spcPct val="110000"/>
              </a:lnSpc>
              <a:spcBef>
                <a:spcPts val="0"/>
              </a:spcBef>
            </a:pPr>
            <a:r>
              <a:rPr lang="ru-RU" sz="2300" dirty="0" err="1">
                <a:latin typeface="Times New Roman" panose="02020603050405020304" pitchFamily="18" charset="0"/>
                <a:cs typeface="Times New Roman" panose="02020603050405020304" pitchFamily="18" charset="0"/>
              </a:rPr>
              <a:t>Агар</a:t>
            </a:r>
            <a:r>
              <a:rPr lang="ru-RU" sz="2300" dirty="0">
                <a:latin typeface="Times New Roman" panose="02020603050405020304" pitchFamily="18" charset="0"/>
                <a:cs typeface="Times New Roman" panose="02020603050405020304" pitchFamily="18" charset="0"/>
              </a:rPr>
              <a:t> ходим </a:t>
            </a:r>
            <a:r>
              <a:rPr lang="ru-RU" sz="2300" dirty="0" err="1">
                <a:latin typeface="Times New Roman" panose="02020603050405020304" pitchFamily="18" charset="0"/>
                <a:cs typeface="Times New Roman" panose="02020603050405020304" pitchFamily="18" charset="0"/>
              </a:rPr>
              <a:t>ўз</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соғлиғининг</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ҳолати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меҳнат</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шароитлари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билан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боғлиқ</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ҳолда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ёмонлашган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деб</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ҳисобласа</a:t>
            </a:r>
            <a:r>
              <a:rPr lang="ru-RU" sz="2300" dirty="0">
                <a:latin typeface="Times New Roman" panose="02020603050405020304" pitchFamily="18" charset="0"/>
                <a:cs typeface="Times New Roman" panose="02020603050405020304" pitchFamily="18" charset="0"/>
              </a:rPr>
              <a:t>, у </a:t>
            </a:r>
            <a:r>
              <a:rPr lang="ru-RU" sz="2300" dirty="0" err="1">
                <a:latin typeface="Times New Roman" panose="02020603050405020304" pitchFamily="18" charset="0"/>
                <a:cs typeface="Times New Roman" panose="02020603050405020304" pitchFamily="18" charset="0"/>
              </a:rPr>
              <a:t>навбатдан</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ташқари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кўрик</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ўтказилишини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талаб</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қилиш</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ҳуқуқига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эга</a:t>
            </a:r>
            <a:r>
              <a:rPr lang="ru-RU" sz="2300" dirty="0">
                <a:latin typeface="Times New Roman" panose="02020603050405020304" pitchFamily="18" charset="0"/>
                <a:cs typeface="Times New Roman" panose="02020603050405020304" pitchFamily="18" charset="0"/>
              </a:rPr>
              <a:t>.</a:t>
            </a:r>
          </a:p>
          <a:p>
            <a:pPr algn="just" fontAlgn="t">
              <a:lnSpc>
                <a:spcPct val="110000"/>
              </a:lnSpc>
              <a:spcBef>
                <a:spcPts val="0"/>
              </a:spcBef>
            </a:pPr>
            <a:r>
              <a:rPr lang="ru-RU" sz="2300" dirty="0" err="1">
                <a:latin typeface="Times New Roman" panose="02020603050405020304" pitchFamily="18" charset="0"/>
                <a:cs typeface="Times New Roman" panose="02020603050405020304" pitchFamily="18" charset="0"/>
              </a:rPr>
              <a:t>Тиббий</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кўрикларни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ўтказиш</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вақтида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ходимнинг</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иш</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жойи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лавозими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ва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ўртача</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ойлик</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иш</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ҳақи</a:t>
            </a:r>
            <a:r>
              <a:rPr lang="ru-RU" sz="2300" dirty="0">
                <a:latin typeface="Times New Roman" panose="02020603050405020304" pitchFamily="18" charset="0"/>
                <a:cs typeface="Times New Roman" panose="02020603050405020304" pitchFamily="18" charset="0"/>
              </a:rPr>
              <a:t> </a:t>
            </a:r>
            <a:r>
              <a:rPr lang="ru-RU" sz="2300" dirty="0" err="1">
                <a:latin typeface="Times New Roman" panose="02020603050405020304" pitchFamily="18" charset="0"/>
                <a:cs typeface="Times New Roman" panose="02020603050405020304" pitchFamily="18" charset="0"/>
              </a:rPr>
              <a:t>сақланади</a:t>
            </a:r>
            <a:r>
              <a:rPr lang="ru-RU" sz="2300" dirty="0" smtClean="0">
                <a:latin typeface="Times New Roman" panose="02020603050405020304" pitchFamily="18" charset="0"/>
                <a:cs typeface="Times New Roman" panose="02020603050405020304" pitchFamily="18" charset="0"/>
              </a:rPr>
              <a:t>.</a:t>
            </a:r>
          </a:p>
          <a:p>
            <a:pPr algn="just" eaLnBrk="0" fontAlgn="base" hangingPunct="0">
              <a:lnSpc>
                <a:spcPct val="110000"/>
              </a:lnSpc>
              <a:spcBef>
                <a:spcPts val="0"/>
              </a:spcBef>
            </a:pPr>
            <a:r>
              <a:rPr lang="ru-RU" altLang="ru-RU" sz="23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Работники не несут расходов в связи с прохождением медицинских осмотров.</a:t>
            </a:r>
            <a:endParaRPr lang="ru-RU" altLang="ru-RU" sz="23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10000"/>
              </a:lnSpc>
              <a:spcBef>
                <a:spcPts val="0"/>
              </a:spcBef>
            </a:pPr>
            <a:r>
              <a:rPr lang="ru-RU" altLang="ru-RU" sz="23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Работники не вправе уклоняться от прохождения медицинских осмотров.</a:t>
            </a:r>
            <a:endParaRPr lang="ru-RU" altLang="ru-RU" sz="2300" dirty="0">
              <a:solidFill>
                <a:schemeClr val="accent1">
                  <a:lumMod val="75000"/>
                </a:schemeClr>
              </a:solidFill>
              <a:latin typeface="Times New Roman" panose="02020603050405020304" pitchFamily="18" charset="0"/>
              <a:cs typeface="Times New Roman" panose="02020603050405020304" pitchFamily="18" charset="0"/>
            </a:endParaRPr>
          </a:p>
          <a:p>
            <a:pPr algn="just" eaLnBrk="0" fontAlgn="base" hangingPunct="0">
              <a:lnSpc>
                <a:spcPct val="110000"/>
              </a:lnSpc>
              <a:spcBef>
                <a:spcPts val="0"/>
              </a:spcBef>
            </a:pPr>
            <a:r>
              <a:rPr lang="ru-RU" altLang="ru-RU" sz="23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При уклонении работников от прохождения медицинских осмотров или невыполнении ими рекомендаций, выдаваемых врачебными комиссиями по результатам проведенных обследований, работодатель вправе не допускать их к работе</a:t>
            </a:r>
            <a:r>
              <a:rPr lang="ru-RU" altLang="ru-RU" sz="23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0000"/>
              </a:lnSpc>
              <a:spcBef>
                <a:spcPts val="0"/>
              </a:spcBef>
            </a:pPr>
            <a:r>
              <a:rPr lang="ru-RU" sz="2300" dirty="0">
                <a:solidFill>
                  <a:schemeClr val="accent1">
                    <a:lumMod val="75000"/>
                  </a:schemeClr>
                </a:solidFill>
                <a:latin typeface="Times New Roman" panose="02020603050405020304" pitchFamily="18" charset="0"/>
                <a:cs typeface="Times New Roman" panose="02020603050405020304" pitchFamily="18" charset="0"/>
              </a:rPr>
              <a:t>Работник имеет право потребовать проведения внеочередного медицинского осмотра, если он полагает, что ухудшение состояния его здоровья связано с условиями труда.</a:t>
            </a:r>
          </a:p>
          <a:p>
            <a:pPr algn="just">
              <a:lnSpc>
                <a:spcPct val="110000"/>
              </a:lnSpc>
              <a:spcBef>
                <a:spcPts val="0"/>
              </a:spcBef>
            </a:pPr>
            <a:r>
              <a:rPr lang="ru-RU" sz="2300" dirty="0">
                <a:solidFill>
                  <a:schemeClr val="accent1">
                    <a:lumMod val="75000"/>
                  </a:schemeClr>
                </a:solidFill>
                <a:latin typeface="Times New Roman" panose="02020603050405020304" pitchFamily="18" charset="0"/>
                <a:cs typeface="Times New Roman" panose="02020603050405020304" pitchFamily="18" charset="0"/>
              </a:rPr>
              <a:t>На время проведения медицинских осмотров за работником сохраняется место работы (должность) и среднемесячная заработная </a:t>
            </a:r>
            <a:r>
              <a:rPr lang="ru-RU" sz="2300" dirty="0" smtClean="0">
                <a:solidFill>
                  <a:schemeClr val="accent1">
                    <a:lumMod val="75000"/>
                  </a:schemeClr>
                </a:solidFill>
                <a:latin typeface="Times New Roman" panose="02020603050405020304" pitchFamily="18" charset="0"/>
                <a:cs typeface="Times New Roman" panose="02020603050405020304" pitchFamily="18" charset="0"/>
              </a:rPr>
              <a:t>плата.</a:t>
            </a:r>
          </a:p>
          <a:p>
            <a:pPr marL="0" lvl="0" indent="539750" algn="just" eaLnBrk="0" fontAlgn="base" hangingPunct="0">
              <a:lnSpc>
                <a:spcPct val="100000"/>
              </a:lnSpc>
              <a:spcBef>
                <a:spcPct val="0"/>
              </a:spcBef>
              <a:spcAft>
                <a:spcPct val="0"/>
              </a:spcAft>
              <a:buNone/>
            </a:pPr>
            <a:endParaRPr lang="ru-RU" altLang="ru-RU" sz="4000" dirty="0" smtClean="0">
              <a:latin typeface="Arial" panose="020B0604020202020204" pitchFamily="34" charset="0"/>
            </a:endParaRPr>
          </a:p>
          <a:p>
            <a:pPr fontAlgn="t"/>
            <a:endParaRPr lang="ru-RU" dirty="0" smtClean="0"/>
          </a:p>
          <a:p>
            <a:pPr marL="0" indent="0" fontAlgn="t">
              <a:buNone/>
            </a:pPr>
            <a:endParaRPr lang="ru-RU" dirty="0"/>
          </a:p>
          <a:p>
            <a:endParaRPr lang="ru-RU" dirty="0"/>
          </a:p>
        </p:txBody>
      </p:sp>
    </p:spTree>
    <p:extLst>
      <p:ext uri="{BB962C8B-B14F-4D97-AF65-F5344CB8AC3E}">
        <p14:creationId xmlns:p14="http://schemas.microsoft.com/office/powerpoint/2010/main" val="22577347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269823"/>
            <a:ext cx="11019020" cy="6235908"/>
          </a:xfrm>
        </p:spPr>
        <p:txBody>
          <a:bodyPr>
            <a:normAutofit fontScale="62500" lnSpcReduction="20000"/>
          </a:bodyPr>
          <a:lstStyle/>
          <a:p>
            <a:pPr marL="0" indent="0" algn="ctr" fontAlgn="t">
              <a:lnSpc>
                <a:spcPct val="120000"/>
              </a:lnSpc>
              <a:spcBef>
                <a:spcPts val="0"/>
              </a:spcBef>
              <a:buNone/>
            </a:pPr>
            <a:r>
              <a:rPr lang="ru-RU" sz="3000" b="1" dirty="0">
                <a:solidFill>
                  <a:srgbClr val="FF0000"/>
                </a:solidFill>
                <a:latin typeface="Times New Roman" panose="02020603050405020304" pitchFamily="18" charset="0"/>
                <a:cs typeface="Times New Roman" panose="02020603050405020304" pitchFamily="18" charset="0"/>
              </a:rPr>
              <a:t>28-модда. </a:t>
            </a:r>
            <a:r>
              <a:rPr lang="ru-RU" sz="3000" b="1" dirty="0" err="1">
                <a:solidFill>
                  <a:srgbClr val="FF0000"/>
                </a:solidFill>
                <a:latin typeface="Times New Roman" panose="02020603050405020304" pitchFamily="18" charset="0"/>
                <a:cs typeface="Times New Roman" panose="02020603050405020304" pitchFamily="18" charset="0"/>
              </a:rPr>
              <a:t>Меҳнатни</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муҳофаза</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қилишга</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оид</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талабларга</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риоя</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этилиши</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устидан</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давлат</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назорати</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ва</a:t>
            </a:r>
            <a:r>
              <a:rPr lang="ru-RU" sz="3000" b="1" dirty="0">
                <a:solidFill>
                  <a:srgbClr val="FF0000"/>
                </a:solidFill>
                <a:latin typeface="Times New Roman" panose="02020603050405020304" pitchFamily="18" charset="0"/>
                <a:cs typeface="Times New Roman" panose="02020603050405020304" pitchFamily="18" charset="0"/>
              </a:rPr>
              <a:t> </a:t>
            </a:r>
            <a:r>
              <a:rPr lang="ru-RU" sz="3000" b="1" dirty="0" err="1">
                <a:solidFill>
                  <a:srgbClr val="FF0000"/>
                </a:solidFill>
                <a:latin typeface="Times New Roman" panose="02020603050405020304" pitchFamily="18" charset="0"/>
                <a:cs typeface="Times New Roman" panose="02020603050405020304" pitchFamily="18" charset="0"/>
              </a:rPr>
              <a:t>текшируви</a:t>
            </a:r>
            <a:endParaRPr lang="ru-RU" sz="3000" dirty="0">
              <a:solidFill>
                <a:srgbClr val="FF0000"/>
              </a:solidFill>
              <a:latin typeface="Times New Roman" panose="02020603050405020304" pitchFamily="18" charset="0"/>
              <a:cs typeface="Times New Roman" panose="02020603050405020304" pitchFamily="18" charset="0"/>
            </a:endParaRPr>
          </a:p>
          <a:p>
            <a:pPr marL="0" indent="0" algn="just" fontAlgn="t">
              <a:lnSpc>
                <a:spcPct val="120000"/>
              </a:lnSpc>
              <a:spcBef>
                <a:spcPts val="0"/>
              </a:spcBef>
            </a:pPr>
            <a:r>
              <a:rPr lang="ru-RU" sz="3000" dirty="0" err="1">
                <a:latin typeface="Times New Roman" panose="02020603050405020304" pitchFamily="18" charset="0"/>
                <a:cs typeface="Times New Roman" panose="02020603050405020304" pitchFamily="18" charset="0"/>
              </a:rPr>
              <a:t>Меҳнатни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муҳофаза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қилишга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оид</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талабларга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риоя</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этилиши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устидан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давлат</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назорати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текшируви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Ўзбекистон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Республикаси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Вазирлар</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Маҳкамаси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тасдиқлайдиган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низомга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мувофиқ</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Ўзбекистон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Республикаси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Меҳнат</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вазирлигининг</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меҳнат</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бўйича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давлат</a:t>
            </a:r>
            <a:r>
              <a:rPr lang="ru-RU" sz="3000" dirty="0">
                <a:latin typeface="Times New Roman" panose="02020603050405020304" pitchFamily="18" charset="0"/>
                <a:cs typeface="Times New Roman" panose="02020603050405020304" pitchFamily="18" charset="0"/>
              </a:rPr>
              <a:t> техник </a:t>
            </a:r>
            <a:r>
              <a:rPr lang="ru-RU" sz="3000" dirty="0" err="1">
                <a:latin typeface="Times New Roman" panose="02020603050405020304" pitchFamily="18" charset="0"/>
                <a:cs typeface="Times New Roman" panose="02020603050405020304" pitchFamily="18" charset="0"/>
              </a:rPr>
              <a:t>инспекторлари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томонидан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амалга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оширилади</a:t>
            </a:r>
            <a:r>
              <a:rPr lang="ru-RU" sz="30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000" dirty="0" err="1">
                <a:latin typeface="Times New Roman" panose="02020603050405020304" pitchFamily="18" charset="0"/>
                <a:cs typeface="Times New Roman" panose="02020603050405020304" pitchFamily="18" charset="0"/>
              </a:rPr>
              <a:t>Меҳнат</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бўйича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давлат</a:t>
            </a:r>
            <a:r>
              <a:rPr lang="ru-RU" sz="3000" dirty="0">
                <a:latin typeface="Times New Roman" panose="02020603050405020304" pitchFamily="18" charset="0"/>
                <a:cs typeface="Times New Roman" panose="02020603050405020304" pitchFamily="18" charset="0"/>
              </a:rPr>
              <a:t> техник </a:t>
            </a:r>
            <a:r>
              <a:rPr lang="ru-RU" sz="3000" dirty="0" err="1">
                <a:latin typeface="Times New Roman" panose="02020603050405020304" pitchFamily="18" charset="0"/>
                <a:cs typeface="Times New Roman" panose="02020603050405020304" pitchFamily="18" charset="0"/>
              </a:rPr>
              <a:t>инспекторлари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қуйидаги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ҳуқуқларга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эга</a:t>
            </a:r>
            <a:r>
              <a:rPr lang="ru-RU" sz="30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000" dirty="0" err="1">
                <a:latin typeface="Times New Roman" panose="02020603050405020304" pitchFamily="18" charset="0"/>
                <a:cs typeface="Times New Roman" panose="02020603050405020304" pitchFamily="18" charset="0"/>
              </a:rPr>
              <a:t>назорат</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текширув</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вазифаларини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бажариш</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учун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зарур</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бўлган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ҳужжатларни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тушунтиришларни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ахборотни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ташкилотларнинг</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раҳбарлари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бошқа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мансабдор</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шахсларидан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сўраш</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ва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олиш</a:t>
            </a:r>
            <a:r>
              <a:rPr lang="ru-RU" sz="30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3000" dirty="0" err="1">
                <a:latin typeface="Times New Roman" panose="02020603050405020304" pitchFamily="18" charset="0"/>
                <a:cs typeface="Times New Roman" panose="02020603050405020304" pitchFamily="18" charset="0"/>
              </a:rPr>
              <a:t>ишлаб</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чиқаришдаги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бахтсиз</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ҳодисаларни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махсус</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текширишлардан</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ўтказиш</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ёки</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текширишда</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иштирок</a:t>
            </a:r>
            <a:r>
              <a:rPr lang="ru-RU" sz="3000" dirty="0">
                <a:latin typeface="Times New Roman" panose="02020603050405020304" pitchFamily="18" charset="0"/>
                <a:cs typeface="Times New Roman" panose="02020603050405020304" pitchFamily="18" charset="0"/>
              </a:rPr>
              <a:t> </a:t>
            </a:r>
            <a:r>
              <a:rPr lang="ru-RU" sz="3000" dirty="0" err="1">
                <a:latin typeface="Times New Roman" panose="02020603050405020304" pitchFamily="18" charset="0"/>
                <a:cs typeface="Times New Roman" panose="02020603050405020304" pitchFamily="18" charset="0"/>
              </a:rPr>
              <a:t>этиш</a:t>
            </a:r>
            <a:r>
              <a:rPr lang="ru-RU" sz="3000" dirty="0" smtClean="0">
                <a:latin typeface="Times New Roman" panose="02020603050405020304" pitchFamily="18" charset="0"/>
                <a:cs typeface="Times New Roman" panose="02020603050405020304" pitchFamily="18" charset="0"/>
              </a:rPr>
              <a:t>;</a:t>
            </a:r>
          </a:p>
          <a:p>
            <a:pPr marL="0" lvl="0" indent="0" algn="ctr" fontAlgn="t">
              <a:lnSpc>
                <a:spcPct val="120000"/>
              </a:lnSpc>
              <a:spcBef>
                <a:spcPts val="0"/>
              </a:spcBef>
              <a:buNone/>
            </a:pPr>
            <a:r>
              <a:rPr lang="ru-RU" altLang="ru-RU" sz="3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28. Государственный надзор и контроль за соблюдением требований охраны </a:t>
            </a:r>
            <a:r>
              <a:rPr lang="ru-RU" altLang="ru-RU" sz="3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труда</a:t>
            </a:r>
          </a:p>
          <a:p>
            <a:pPr marL="0" indent="0" algn="just" fontAlgn="t">
              <a:lnSpc>
                <a:spcPct val="120000"/>
              </a:lnSpc>
              <a:spcBef>
                <a:spcPts val="0"/>
              </a:spcBef>
            </a:pPr>
            <a:r>
              <a:rPr lang="ru-RU" altLang="ru-RU" sz="30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Государственный надзор и контроль за соблюдением требований охраны труда осуществляются государственными техническими инспекторами труда Министерства занятости и трудовых отношений Республики Узбекистан в соответствии с положением, утверждаемым Кабинетом Министров Республики Узбекистан</a:t>
            </a:r>
            <a:r>
              <a:rPr lang="ru-RU" altLang="ru-RU" sz="30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just">
              <a:lnSpc>
                <a:spcPct val="120000"/>
              </a:lnSpc>
              <a:spcBef>
                <a:spcPts val="0"/>
              </a:spcBef>
            </a:pPr>
            <a:r>
              <a:rPr lang="ru-RU" sz="3000" dirty="0">
                <a:solidFill>
                  <a:schemeClr val="accent1">
                    <a:lumMod val="75000"/>
                  </a:schemeClr>
                </a:solidFill>
                <a:latin typeface="Times New Roman" panose="02020603050405020304" pitchFamily="18" charset="0"/>
                <a:cs typeface="Times New Roman" panose="02020603050405020304" pitchFamily="18" charset="0"/>
              </a:rPr>
              <a:t>Государственные технические инспекторы труда имеют право:</a:t>
            </a:r>
          </a:p>
          <a:p>
            <a:pPr marL="0" indent="0" algn="just">
              <a:lnSpc>
                <a:spcPct val="120000"/>
              </a:lnSpc>
              <a:spcBef>
                <a:spcPts val="0"/>
              </a:spcBef>
            </a:pPr>
            <a:r>
              <a:rPr lang="ru-RU" sz="3000" dirty="0">
                <a:solidFill>
                  <a:schemeClr val="accent1">
                    <a:lumMod val="75000"/>
                  </a:schemeClr>
                </a:solidFill>
                <a:latin typeface="Times New Roman" panose="02020603050405020304" pitchFamily="18" charset="0"/>
                <a:cs typeface="Times New Roman" panose="02020603050405020304" pitchFamily="18" charset="0"/>
              </a:rPr>
              <a:t>запрашивать и получать от руководителей и иных должностных лиц организаций документы, объяснения, информацию, необходимые для выполнения надзорных и контрольных функций;</a:t>
            </a:r>
          </a:p>
          <a:p>
            <a:pPr marL="0" indent="0" algn="just">
              <a:lnSpc>
                <a:spcPct val="120000"/>
              </a:lnSpc>
              <a:spcBef>
                <a:spcPts val="0"/>
              </a:spcBef>
            </a:pPr>
            <a:r>
              <a:rPr lang="ru-RU" sz="3000" dirty="0">
                <a:solidFill>
                  <a:schemeClr val="accent1">
                    <a:lumMod val="75000"/>
                  </a:schemeClr>
                </a:solidFill>
                <a:latin typeface="Times New Roman" panose="02020603050405020304" pitchFamily="18" charset="0"/>
                <a:cs typeface="Times New Roman" panose="02020603050405020304" pitchFamily="18" charset="0"/>
              </a:rPr>
              <a:t>проводить специальные расследования или участвовать в расследовании несчастных случаев на производстве;</a:t>
            </a:r>
          </a:p>
          <a:p>
            <a:pPr marL="0" indent="0" algn="ctr" fontAlgn="t">
              <a:lnSpc>
                <a:spcPct val="100000"/>
              </a:lnSpc>
              <a:spcBef>
                <a:spcPts val="0"/>
              </a:spcBef>
              <a:buNone/>
            </a:pPr>
            <a:endParaRPr lang="ru-RU" altLang="ru-RU" sz="4000" dirty="0">
              <a:latin typeface="Arial" panose="020B0604020202020204" pitchFamily="34" charset="0"/>
            </a:endParaRPr>
          </a:p>
          <a:p>
            <a:pPr marL="0" lvl="0" indent="0" algn="ctr" fontAlgn="t">
              <a:lnSpc>
                <a:spcPct val="100000"/>
              </a:lnSpc>
              <a:spcBef>
                <a:spcPts val="0"/>
              </a:spcBef>
              <a:buNone/>
            </a:pPr>
            <a:endParaRPr lang="ru-RU" alt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lgn="ctr" fontAlgn="t">
              <a:lnSpc>
                <a:spcPct val="100000"/>
              </a:lnSpc>
              <a:spcBef>
                <a:spcPts val="0"/>
              </a:spcBef>
              <a:buNone/>
            </a:pPr>
            <a:endParaRPr lang="ru-RU" altLang="ru-RU" sz="4000" b="1" dirty="0">
              <a:solidFill>
                <a:srgbClr val="FF0000"/>
              </a:solidFill>
              <a:latin typeface="Times New Roman" panose="02020603050405020304" pitchFamily="18" charset="0"/>
              <a:cs typeface="Times New Roman" panose="02020603050405020304" pitchFamily="18" charset="0"/>
            </a:endParaRPr>
          </a:p>
          <a:p>
            <a:pPr marL="0" indent="0" algn="just" fontAlgn="t">
              <a:lnSpc>
                <a:spcPct val="100000"/>
              </a:lnSpc>
              <a:spcBef>
                <a:spcPts val="0"/>
              </a:spcBef>
            </a:pPr>
            <a:endParaRPr lang="ru-RU" dirty="0" smtClean="0">
              <a:latin typeface="Times New Roman" panose="02020603050405020304" pitchFamily="18" charset="0"/>
              <a:cs typeface="Times New Roman" panose="02020603050405020304" pitchFamily="18" charset="0"/>
            </a:endParaRPr>
          </a:p>
          <a:p>
            <a:pPr marL="0" indent="0" algn="just" fontAlgn="t">
              <a:lnSpc>
                <a:spcPct val="100000"/>
              </a:lnSpc>
              <a:spcBef>
                <a:spcPts val="0"/>
              </a:spcBef>
            </a:pPr>
            <a:endParaRPr lang="ru-RU"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endParaRPr lang="ru-RU" dirty="0">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482784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344774"/>
            <a:ext cx="10914089" cy="6340839"/>
          </a:xfrm>
        </p:spPr>
        <p:txBody>
          <a:bodyPr>
            <a:normAutofit fontScale="85000" lnSpcReduction="20000"/>
          </a:bodyPr>
          <a:lstStyle/>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ташкилотларнинг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раҳбарларига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мансабдор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бузилишларини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бартараф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ижро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мажбурий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кўрсатмаларни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бузганликда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мансабдор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нисбатан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чоралар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кўриш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ҳақида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тақдимномалар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киритиш</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оид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бўлмаган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жамоавий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воситаларидан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тақиқлаш</a:t>
            </a:r>
            <a:r>
              <a:rPr lang="ru-RU" dirty="0" smtClean="0">
                <a:latin typeface="Times New Roman" panose="02020603050405020304" pitchFamily="18" charset="0"/>
                <a:cs typeface="Times New Roman" panose="02020603050405020304" pitchFamily="18" charset="0"/>
              </a:rPr>
              <a:t>;</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предъявлять руководителям и иным должностным лицам организаций обязательные для исполнения предписания об устранении нарушений законодательства об охране труда;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вносить представления о принятии в установленном законодательством порядке мер в отношении должностных лиц, виновных в нарушении законодательства об охране труда;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запрещать использование не соответствующих требованиям охраны труда средств индивидуальной защиты и средств коллективной защиты</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a:lnSpc>
                <a:spcPct val="120000"/>
              </a:lnSpc>
              <a:spcBef>
                <a:spcPts val="0"/>
              </a:spcBef>
            </a:pP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09842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701" y="387457"/>
            <a:ext cx="10959059" cy="6168325"/>
          </a:xfrm>
        </p:spPr>
        <p:txBody>
          <a:bodyPr>
            <a:normAutofit fontScale="77500" lnSpcReduction="20000"/>
          </a:bodyPr>
          <a:lstStyle/>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бузганликда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маъмурий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жавобгарликка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тортиш</a:t>
            </a:r>
            <a:r>
              <a:rPr lang="ru-RU"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smtClean="0">
                <a:latin typeface="Times New Roman" panose="02020603050405020304" pitchFamily="18" charset="0"/>
                <a:cs typeface="Times New Roman" panose="02020603050405020304" pitchFamily="18" charset="0"/>
              </a:rPr>
              <a:t>меҳнат</a:t>
            </a:r>
            <a:r>
              <a:rPr lang="ru-RU" dirty="0" smtClean="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хавфсизлиги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бермайдиган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ҳаёти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туғдирадиган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ташкилотларнинг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фаолиятини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асбоб-ускуналардан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фойдаланишни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тўхтатиб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қўйиш</a:t>
            </a:r>
            <a:r>
              <a:rPr lang="ru-RU"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dirty="0" err="1">
                <a:latin typeface="Times New Roman" panose="02020603050405020304" pitchFamily="18" charset="0"/>
                <a:cs typeface="Times New Roman" panose="02020603050405020304" pitchFamily="18" charset="0"/>
              </a:rPr>
              <a:t>қурилиши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реконструкцияси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тугалланган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объектларни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фойдаланишга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қабул</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комиссия </a:t>
            </a:r>
            <a:r>
              <a:rPr lang="ru-RU" dirty="0" err="1">
                <a:latin typeface="Times New Roman" panose="02020603050405020304" pitchFamily="18" charset="0"/>
                <a:cs typeface="Times New Roman" panose="02020603050405020304" pitchFamily="18" charset="0"/>
              </a:rPr>
              <a:t>ишида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иштирок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этиш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улар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бўлмаган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тақдирда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тегишли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хулосалар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бериш</a:t>
            </a:r>
            <a:r>
              <a:rPr lang="ru-RU" dirty="0" smtClean="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buNone/>
            </a:pPr>
            <a:endParaRPr lang="ru-RU" sz="1500" dirty="0" smtClean="0">
              <a:latin typeface="Times New Roman" panose="02020603050405020304" pitchFamily="18" charset="0"/>
              <a:cs typeface="Times New Roman" panose="02020603050405020304" pitchFamily="18" charset="0"/>
            </a:endParaRP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привлекать в установленном порядке к административной ответственности лиц, виновных в нарушении требований законодательства об охране труда;</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приостанавливать деятельность организаций или эксплуатацию оборудования, не отвечающих требованиям безопасности труда и создающих угрозу жизни или здоровью работников, в порядке, установленном законодательством;</a:t>
            </a:r>
          </a:p>
          <a:p>
            <a:pPr marL="0" indent="0" algn="just">
              <a:lnSpc>
                <a:spcPct val="120000"/>
              </a:lnSpc>
              <a:spcBef>
                <a:spcPts val="0"/>
              </a:spcBef>
            </a:pPr>
            <a:r>
              <a:rPr lang="ru-RU" dirty="0">
                <a:solidFill>
                  <a:schemeClr val="accent1">
                    <a:lumMod val="75000"/>
                  </a:schemeClr>
                </a:solidFill>
                <a:latin typeface="Times New Roman" panose="02020603050405020304" pitchFamily="18" charset="0"/>
                <a:cs typeface="Times New Roman" panose="02020603050405020304" pitchFamily="18" charset="0"/>
              </a:rPr>
              <a:t>участвовать в работе комиссии по приемке в эксплуатацию завершенных строительством, реконструкцией объектов и в случае их не соответствия требованиям законодательства об охране труда выдавать соответствующие заключения</a:t>
            </a:r>
            <a:r>
              <a:rPr lang="ru-RU" dirty="0" smtClean="0">
                <a:solidFill>
                  <a:schemeClr val="accent1">
                    <a:lumMod val="75000"/>
                  </a:schemeClr>
                </a:solidFill>
                <a:latin typeface="Times New Roman" panose="02020603050405020304" pitchFamily="18" charset="0"/>
                <a:cs typeface="Times New Roman" panose="02020603050405020304" pitchFamily="18" charset="0"/>
              </a:rPr>
              <a:t>;</a:t>
            </a:r>
            <a:endParaRPr lang="ru-RU"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61252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299803"/>
            <a:ext cx="10989039" cy="6271478"/>
          </a:xfrm>
        </p:spPr>
        <p:txBody>
          <a:bodyPr>
            <a:normAutofit fontScale="92500" lnSpcReduction="20000"/>
          </a:bodyPr>
          <a:lstStyle/>
          <a:p>
            <a:pPr marL="0" indent="0" algn="just" fontAlgn="t">
              <a:lnSpc>
                <a:spcPct val="120000"/>
              </a:lnSpc>
              <a:spcBef>
                <a:spcPts val="0"/>
              </a:spcBef>
            </a:pPr>
            <a:r>
              <a:rPr lang="ru-RU" sz="2600" dirty="0" err="1">
                <a:latin typeface="Times New Roman" panose="02020603050405020304" pitchFamily="18" charset="0"/>
                <a:cs typeface="Times New Roman" panose="02020603050405020304" pitchFamily="18" charset="0"/>
              </a:rPr>
              <a:t>меҳнатни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муҳофаза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қилиш</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тўғрисидаги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қонун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ҳужжатлари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бузилганлиги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ҳамда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ишлаб</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чиқаришда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ходимларнинг</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ҳаёти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ва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соғлиғига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етказилган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зарарнинг</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ўрнини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қоплаш</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ҳақидаги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даъволар</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юзасидан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судда</a:t>
            </a:r>
            <a:r>
              <a:rPr lang="ru-RU" sz="2600" dirty="0">
                <a:latin typeface="Times New Roman" panose="02020603050405020304" pitchFamily="18" charset="0"/>
                <a:cs typeface="Times New Roman" panose="02020603050405020304" pitchFamily="18" charset="0"/>
              </a:rPr>
              <a:t> эксперт </a:t>
            </a:r>
            <a:r>
              <a:rPr lang="ru-RU" sz="2600" dirty="0" err="1">
                <a:latin typeface="Times New Roman" panose="02020603050405020304" pitchFamily="18" charset="0"/>
                <a:cs typeface="Times New Roman" panose="02020603050405020304" pitchFamily="18" charset="0"/>
              </a:rPr>
              <a:t>сифатида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иш</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юритиш</a:t>
            </a:r>
            <a:r>
              <a:rPr lang="ru-RU" sz="26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2600" dirty="0" err="1">
                <a:latin typeface="Times New Roman" panose="02020603050405020304" pitchFamily="18" charset="0"/>
                <a:cs typeface="Times New Roman" panose="02020603050405020304" pitchFamily="18" charset="0"/>
              </a:rPr>
              <a:t>Меҳнат</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бўйича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давлат</a:t>
            </a:r>
            <a:r>
              <a:rPr lang="ru-RU" sz="2600" dirty="0">
                <a:latin typeface="Times New Roman" panose="02020603050405020304" pitchFamily="18" charset="0"/>
                <a:cs typeface="Times New Roman" panose="02020603050405020304" pitchFamily="18" charset="0"/>
              </a:rPr>
              <a:t> техник </a:t>
            </a:r>
            <a:r>
              <a:rPr lang="ru-RU" sz="2600" dirty="0" err="1">
                <a:latin typeface="Times New Roman" panose="02020603050405020304" pitchFamily="18" charset="0"/>
                <a:cs typeface="Times New Roman" panose="02020603050405020304" pitchFamily="18" charset="0"/>
              </a:rPr>
              <a:t>инспекторлари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қонун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ҳужжатларига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мувофиқ</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бошқа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ҳуқуқларга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ҳам</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эга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бўлиши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мумкин</a:t>
            </a:r>
            <a:r>
              <a:rPr lang="ru-RU" sz="2600" dirty="0">
                <a:latin typeface="Times New Roman" panose="02020603050405020304" pitchFamily="18" charset="0"/>
                <a:cs typeface="Times New Roman" panose="02020603050405020304" pitchFamily="18" charset="0"/>
              </a:rPr>
              <a:t>.</a:t>
            </a:r>
          </a:p>
          <a:p>
            <a:pPr marL="0" indent="0" algn="just" fontAlgn="t">
              <a:lnSpc>
                <a:spcPct val="120000"/>
              </a:lnSpc>
              <a:spcBef>
                <a:spcPts val="0"/>
              </a:spcBef>
            </a:pPr>
            <a:r>
              <a:rPr lang="ru-RU" sz="2600" dirty="0" err="1">
                <a:latin typeface="Times New Roman" panose="02020603050405020304" pitchFamily="18" charset="0"/>
                <a:cs typeface="Times New Roman" panose="02020603050405020304" pitchFamily="18" charset="0"/>
              </a:rPr>
              <a:t>Меҳнатни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муҳофаза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қилишга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оид</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талабларга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риоя</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этилиши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устидан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давлат</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назорати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ва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текшируви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қонун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ҳужжатларига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мувофиқ</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бошқа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давлат</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органлари</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томонидан</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ҳам</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амалга</a:t>
            </a:r>
            <a:r>
              <a:rPr lang="ru-RU" sz="2600" dirty="0">
                <a:latin typeface="Times New Roman" panose="02020603050405020304" pitchFamily="18" charset="0"/>
                <a:cs typeface="Times New Roman" panose="02020603050405020304" pitchFamily="18" charset="0"/>
              </a:rPr>
              <a:t> </a:t>
            </a:r>
            <a:r>
              <a:rPr lang="ru-RU" sz="2600" dirty="0" err="1">
                <a:latin typeface="Times New Roman" panose="02020603050405020304" pitchFamily="18" charset="0"/>
                <a:cs typeface="Times New Roman" panose="02020603050405020304" pitchFamily="18" charset="0"/>
              </a:rPr>
              <a:t>оширилади</a:t>
            </a:r>
            <a:r>
              <a:rPr lang="ru-RU" sz="2600" dirty="0" smtClean="0">
                <a:latin typeface="Times New Roman" panose="02020603050405020304" pitchFamily="18" charset="0"/>
                <a:cs typeface="Times New Roman" panose="02020603050405020304" pitchFamily="18" charset="0"/>
              </a:rPr>
              <a:t>.</a:t>
            </a:r>
          </a:p>
          <a:p>
            <a:pPr marL="0" indent="0" algn="just" eaLnBrk="0" fontAlgn="base" hangingPunct="0">
              <a:lnSpc>
                <a:spcPct val="120000"/>
              </a:lnSpc>
              <a:spcBef>
                <a:spcPts val="0"/>
              </a:spcBef>
            </a:pPr>
            <a:r>
              <a:rPr lang="ru-RU" altLang="ru-RU" sz="2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выступать в качестве экспертов в суде по искам о нарушении законодательства об охране труда и возмещении вреда, причиненного жизни и здоровью работников на производстве.</a:t>
            </a:r>
            <a:endParaRPr lang="ru-RU" altLang="ru-RU" sz="26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2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Государственные технические инспекторы труда могут иметь и иные права в соответствии с законодательством.</a:t>
            </a:r>
            <a:endParaRPr lang="ru-RU" altLang="ru-RU" sz="2600" dirty="0">
              <a:solidFill>
                <a:schemeClr val="accent1">
                  <a:lumMod val="75000"/>
                </a:schemeClr>
              </a:solidFill>
              <a:latin typeface="Times New Roman" panose="02020603050405020304" pitchFamily="18" charset="0"/>
              <a:cs typeface="Times New Roman" panose="02020603050405020304" pitchFamily="18" charset="0"/>
            </a:endParaRPr>
          </a:p>
          <a:p>
            <a:pPr marL="0" indent="0" algn="just" eaLnBrk="0" fontAlgn="base" hangingPunct="0">
              <a:lnSpc>
                <a:spcPct val="120000"/>
              </a:lnSpc>
              <a:spcBef>
                <a:spcPts val="0"/>
              </a:spcBef>
            </a:pPr>
            <a:r>
              <a:rPr lang="ru-RU" altLang="ru-RU" sz="26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Государственный надзор и контроль за соблюдением требований охраны труда осуществляются и иными государственными органами в соответствии с законодательством</a:t>
            </a:r>
            <a:r>
              <a:rPr lang="ru-RU" altLang="ru-RU" sz="2600" dirty="0" smtClean="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smtClean="0">
              <a:latin typeface="Times New Roman" panose="02020603050405020304" pitchFamily="18" charset="0"/>
              <a:cs typeface="Times New Roman" panose="02020603050405020304" pitchFamily="18" charset="0"/>
            </a:endParaRPr>
          </a:p>
          <a:p>
            <a:pPr fontAlgn="t"/>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23314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199" y="629587"/>
            <a:ext cx="10944069" cy="6011056"/>
          </a:xfrm>
        </p:spPr>
        <p:txBody>
          <a:bodyPr>
            <a:normAutofit/>
          </a:bodyPr>
          <a:lstStyle/>
          <a:p>
            <a:pPr marL="0" indent="0" algn="ctr" fontAlgn="t">
              <a:buNone/>
            </a:pPr>
            <a:r>
              <a:rPr lang="ru-RU" b="1" dirty="0">
                <a:solidFill>
                  <a:srgbClr val="FF0000"/>
                </a:solidFill>
                <a:latin typeface="Times New Roman" panose="02020603050405020304" pitchFamily="18" charset="0"/>
                <a:cs typeface="Times New Roman" panose="02020603050405020304" pitchFamily="18" charset="0"/>
              </a:rPr>
              <a:t>36-модда. </a:t>
            </a:r>
            <a:r>
              <a:rPr lang="ru-RU" b="1" dirty="0" err="1">
                <a:solidFill>
                  <a:srgbClr val="FF0000"/>
                </a:solidFill>
                <a:latin typeface="Times New Roman" panose="02020603050405020304" pitchFamily="18" charset="0"/>
                <a:cs typeface="Times New Roman" panose="02020603050405020304" pitchFamily="18" charset="0"/>
              </a:rPr>
              <a:t>Меҳнатни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муҳофаза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қилиш</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тўғрисидаги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қонун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ҳужжатларини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бузганлик</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учун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жавобгарлик</a:t>
            </a:r>
            <a:endParaRPr lang="ru-RU" dirty="0">
              <a:solidFill>
                <a:srgbClr val="FF0000"/>
              </a:solidFill>
              <a:latin typeface="Times New Roman" panose="02020603050405020304" pitchFamily="18" charset="0"/>
              <a:cs typeface="Times New Roman" panose="02020603050405020304" pitchFamily="18" charset="0"/>
            </a:endParaRPr>
          </a:p>
          <a:p>
            <a:pPr fontAlgn="t"/>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тўғрисидаги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бузганликда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айбдор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шахслар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белгиланган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тартибда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жавобгар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бўлади</a:t>
            </a:r>
            <a:r>
              <a:rPr lang="ru-RU" dirty="0" smtClean="0">
                <a:latin typeface="Times New Roman" panose="02020603050405020304" pitchFamily="18" charset="0"/>
                <a:cs typeface="Times New Roman" panose="02020603050405020304" pitchFamily="18" charset="0"/>
              </a:rPr>
              <a:t>.</a:t>
            </a:r>
          </a:p>
          <a:p>
            <a:pPr marL="0" indent="0" fontAlgn="t">
              <a:buNone/>
            </a:pPr>
            <a:endParaRPr lang="ru-RU" dirty="0" smtClean="0">
              <a:latin typeface="Times New Roman" panose="02020603050405020304" pitchFamily="18" charset="0"/>
              <a:cs typeface="Times New Roman" panose="02020603050405020304" pitchFamily="18" charset="0"/>
            </a:endParaRPr>
          </a:p>
          <a:p>
            <a:pPr marL="0" lvl="0" indent="539750" algn="ctr" eaLnBrk="0" fontAlgn="base" hangingPunct="0">
              <a:lnSpc>
                <a:spcPct val="100000"/>
              </a:lnSpc>
              <a:spcBef>
                <a:spcPct val="0"/>
              </a:spcBef>
              <a:spcAft>
                <a:spcPct val="0"/>
              </a:spcAft>
              <a:buNone/>
            </a:pPr>
            <a:r>
              <a:rPr lang="ru-RU" alt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Статья 36. Ответственность за нарушение законодательства об охране труда</a:t>
            </a:r>
            <a:endParaRPr lang="ru-RU" altLang="ru-RU" sz="2400" b="1" dirty="0">
              <a:solidFill>
                <a:srgbClr val="FF0000"/>
              </a:solidFill>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lang="ru-RU" altLang="ru-RU"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Лица, виновные в нарушении законодательства об охране труда, несут ответственность в установленном порядке.</a:t>
            </a:r>
            <a:endParaRPr lang="ru-RU" altLang="ru-RU" sz="4000" dirty="0">
              <a:solidFill>
                <a:schemeClr val="accent1">
                  <a:lumMod val="75000"/>
                </a:schemeClr>
              </a:solidFill>
              <a:latin typeface="Times New Roman" panose="02020603050405020304" pitchFamily="18" charset="0"/>
              <a:cs typeface="Times New Roman" panose="02020603050405020304" pitchFamily="18" charset="0"/>
            </a:endParaRPr>
          </a:p>
          <a:p>
            <a:pPr fontAlgn="t"/>
            <a:endParaRPr lang="ru-RU" dirty="0" smtClean="0">
              <a:latin typeface="Times New Roman" panose="02020603050405020304" pitchFamily="18" charset="0"/>
              <a:cs typeface="Times New Roman" panose="02020603050405020304" pitchFamily="18" charset="0"/>
            </a:endParaRPr>
          </a:p>
          <a:p>
            <a:pPr marL="0" indent="0" fontAlgn="t">
              <a:buNone/>
            </a:pPr>
            <a:r>
              <a:rPr lang="ru-RU" dirty="0">
                <a:latin typeface="Times New Roman" panose="02020603050405020304" pitchFamily="18" charset="0"/>
                <a:cs typeface="Times New Roman" panose="02020603050405020304" pitchFamily="18" charset="0"/>
              </a:rPr>
              <a:t> </a:t>
            </a:r>
          </a:p>
          <a:p>
            <a:endParaRPr lang="ru-RU" dirty="0">
              <a:latin typeface="Times New Roman" panose="02020603050405020304" pitchFamily="18" charset="0"/>
              <a:cs typeface="Times New Roman" panose="02020603050405020304" pitchFamily="18" charset="0"/>
            </a:endParaRPr>
          </a:p>
        </p:txBody>
      </p:sp>
      <p:sp>
        <p:nvSpPr>
          <p:cNvPr id="4" name="Rectangle 1"/>
          <p:cNvSpPr>
            <a:spLocks noChangeArrowheads="1"/>
          </p:cNvSpPr>
          <p:nvPr/>
        </p:nvSpPr>
        <p:spPr bwMode="auto">
          <a:xfrm>
            <a:off x="5731156" y="43934"/>
            <a:ext cx="729687" cy="3693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469818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65125"/>
            <a:ext cx="10515600" cy="5811838"/>
          </a:xfrm>
        </p:spPr>
        <p:txBody>
          <a:bodyPr>
            <a:normAutofit fontScale="92500" lnSpcReduction="10000"/>
          </a:bodyPr>
          <a:lstStyle/>
          <a:p>
            <a:pPr algn="just"/>
            <a:r>
              <a:rPr lang="ru-RU" b="1" dirty="0" err="1" smtClean="0">
                <a:solidFill>
                  <a:srgbClr val="FF0000"/>
                </a:solidFill>
                <a:latin typeface="Times New Roman" panose="02020603050405020304" pitchFamily="18" charset="0"/>
                <a:cs typeface="Times New Roman" panose="02020603050405020304" pitchFamily="18" charset="0"/>
              </a:rPr>
              <a:t>Меҳнат</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шароитлари</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ва</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асбоб-ускуналарнинг</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жароҳатлаш</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хавфлилиги</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юзасидан</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иш</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ўринларини</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аттестациядан</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ўтказиш</a:t>
            </a:r>
            <a:r>
              <a:rPr lang="ru-RU" b="1" dirty="0" smtClean="0">
                <a:solidFill>
                  <a:srgbClr val="FF0000"/>
                </a:solidFill>
                <a:latin typeface="Times New Roman" panose="02020603050405020304" pitchFamily="18" charset="0"/>
                <a:cs typeface="Times New Roman" panose="02020603050405020304" pitchFamily="18" charset="0"/>
              </a:rPr>
              <a:t> (аттестация) </a:t>
            </a:r>
            <a:r>
              <a:rPr lang="ru-RU" b="1"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иш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жойларида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меҳнат</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шароитларини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меҳнат</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жараёнларининг</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оғирлиги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ва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тиғизлигини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ҳамда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асбоб-ускуналарнинг</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жароҳатлаш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хавфлилигини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баҳолаш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зарарли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ва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хавфли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ишлаб</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чиқариш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омилларини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баҳолаш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шунингдек</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меҳнат</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шароитларини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меҳнат</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жараёнининг</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оғирлиги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ва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тиғизлигини</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қонун</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ҳужжатларида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белгиланган</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талабларга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мувофиқлаштириш</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мақсадида</a:t>
            </a:r>
            <a:r>
              <a:rPr lang="ru-RU" dirty="0" smtClean="0">
                <a:latin typeface="Times New Roman" panose="02020603050405020304" pitchFamily="18" charset="0"/>
                <a:cs typeface="Times New Roman" panose="02020603050405020304" pitchFamily="18" charset="0"/>
              </a:rPr>
              <a:t> </a:t>
            </a:r>
            <a:r>
              <a:rPr lang="ru-RU" dirty="0" err="1" smtClean="0">
                <a:latin typeface="Times New Roman" panose="02020603050405020304" pitchFamily="18" charset="0"/>
                <a:cs typeface="Times New Roman" panose="02020603050405020304" pitchFamily="18" charset="0"/>
              </a:rPr>
              <a:t>ўтказиладиган</a:t>
            </a:r>
            <a:r>
              <a:rPr lang="ru-RU" dirty="0" smtClean="0">
                <a:latin typeface="Times New Roman" panose="02020603050405020304" pitchFamily="18" charset="0"/>
                <a:cs typeface="Times New Roman" panose="02020603050405020304" pitchFamily="18" charset="0"/>
              </a:rPr>
              <a:t> комплекс </a:t>
            </a:r>
            <a:r>
              <a:rPr lang="ru-RU" dirty="0" err="1" smtClean="0">
                <a:latin typeface="Times New Roman" panose="02020603050405020304" pitchFamily="18" charset="0"/>
                <a:cs typeface="Times New Roman" panose="02020603050405020304" pitchFamily="18" charset="0"/>
              </a:rPr>
              <a:t>тадбирлар</a:t>
            </a:r>
            <a:r>
              <a:rPr lang="ru-RU" dirty="0" smtClean="0">
                <a:latin typeface="Times New Roman" panose="02020603050405020304" pitchFamily="18" charset="0"/>
                <a:cs typeface="Times New Roman" panose="02020603050405020304" pitchFamily="18" charset="0"/>
              </a:rPr>
              <a:t>;</a:t>
            </a:r>
          </a:p>
          <a:p>
            <a:pPr algn="just"/>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Аттестация рабочих мест по условиям труда и </a:t>
            </a:r>
            <a:r>
              <a:rPr kumimoji="0" lang="ru-RU" b="1" i="0" u="none" strike="noStrike" cap="none" normalizeH="0" baseline="0" dirty="0" err="1" smtClean="0" bmk="">
                <a:ln>
                  <a:noFill/>
                </a:ln>
                <a:solidFill>
                  <a:srgbClr val="FF0000"/>
                </a:solidFill>
                <a:effectLst/>
                <a:latin typeface="Times New Roman" pitchFamily="18" charset="0"/>
                <a:ea typeface="Times New Roman" pitchFamily="18" charset="0"/>
                <a:cs typeface="Times New Roman" pitchFamily="18" charset="0"/>
              </a:rPr>
              <a:t>травмоопасности</a:t>
            </a:r>
            <a:r>
              <a:rPr kumimoji="0" lang="ru-RU"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оборудования (аттестация) </a:t>
            </a:r>
            <a:r>
              <a:rPr kumimoji="0" lang="ru-RU" b="1"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комплекс мероприятий, проводимых с целью оценки условий труда, тяжести и напряженности трудового процесса на рабочих местах и </a:t>
            </a:r>
            <a:r>
              <a:rPr kumimoji="0" lang="ru-RU" b="0" i="0" u="none" strike="noStrike" cap="none" normalizeH="0" baseline="0" dirty="0" err="1" smtClean="0" bmk="">
                <a:ln>
                  <a:noFill/>
                </a:ln>
                <a:solidFill>
                  <a:schemeClr val="accent1">
                    <a:lumMod val="75000"/>
                  </a:schemeClr>
                </a:solidFill>
                <a:effectLst/>
                <a:latin typeface="Times New Roman" pitchFamily="18" charset="0"/>
                <a:ea typeface="Times New Roman" pitchFamily="18" charset="0"/>
                <a:cs typeface="Times New Roman" pitchFamily="18" charset="0"/>
              </a:rPr>
              <a:t>травмоопасности</a:t>
            </a:r>
            <a:r>
              <a:rPr kumimoji="0" lang="ru-RU"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оборудования, выявления вредных и опасных производственных факторов, а также приведения условий труда, тяжести и напряженности трудового процесса в соответствие с установленными требованиями законодательства;</a:t>
            </a:r>
            <a:endParaRPr kumimoji="0" lang="ru-RU" b="0" i="0" u="none" strike="noStrike" cap="none" normalizeH="0" baseline="0" dirty="0" smtClean="0">
              <a:ln>
                <a:noFill/>
              </a:ln>
              <a:solidFill>
                <a:schemeClr val="accent1">
                  <a:lumMod val="75000"/>
                </a:schemeClr>
              </a:solidFill>
              <a:effectLst/>
              <a:latin typeface="Times New Roman" pitchFamily="18" charset="0"/>
              <a:cs typeface="Times New Roman" pitchFamily="18" charset="0"/>
            </a:endParaRPr>
          </a:p>
          <a:p>
            <a:pPr algn="just"/>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0347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98121"/>
            <a:ext cx="10515600" cy="6492240"/>
          </a:xfrm>
        </p:spPr>
        <p:txBody>
          <a:bodyPr>
            <a:noAutofit/>
          </a:bodyPr>
          <a:lstStyle/>
          <a:p>
            <a:pPr algn="just"/>
            <a:r>
              <a:rPr lang="ru-RU" sz="2100" b="1" dirty="0">
                <a:solidFill>
                  <a:srgbClr val="FF0000"/>
                </a:solidFill>
                <a:latin typeface="Times New Roman" panose="02020603050405020304" pitchFamily="18" charset="0"/>
                <a:cs typeface="Times New Roman" panose="02020603050405020304" pitchFamily="18" charset="0"/>
              </a:rPr>
              <a:t>аттестация </a:t>
            </a:r>
            <a:r>
              <a:rPr lang="ru-RU" sz="2100" b="1" dirty="0" err="1">
                <a:solidFill>
                  <a:srgbClr val="FF0000"/>
                </a:solidFill>
                <a:latin typeface="Times New Roman" panose="02020603050405020304" pitchFamily="18" charset="0"/>
                <a:cs typeface="Times New Roman" panose="02020603050405020304" pitchFamily="18" charset="0"/>
              </a:rPr>
              <a:t>комиссияси</a:t>
            </a:r>
            <a:r>
              <a:rPr lang="ru-RU" sz="2100" dirty="0">
                <a:latin typeface="Times New Roman" panose="02020603050405020304" pitchFamily="18" charset="0"/>
                <a:cs typeface="Times New Roman" panose="02020603050405020304" pitchFamily="18" charset="0"/>
              </a:rPr>
              <a:t> — </a:t>
            </a:r>
            <a:r>
              <a:rPr lang="ru-RU" sz="2100" dirty="0" err="1">
                <a:latin typeface="Times New Roman" panose="02020603050405020304" pitchFamily="18" charset="0"/>
                <a:cs typeface="Times New Roman" panose="02020603050405020304" pitchFamily="18" charset="0"/>
              </a:rPr>
              <a:t>аттестациянинг</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барча</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босқичларида</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меҳнат</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шароитлари</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ва</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асбоб-ускуналарнинг</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жароҳатлаш</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хавфлилиги</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бўйича</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иш</a:t>
            </a:r>
            <a:r>
              <a:rPr lang="ru-RU" sz="2100" dirty="0">
                <a:latin typeface="Times New Roman" panose="02020603050405020304" pitchFamily="18" charset="0"/>
                <a:cs typeface="Times New Roman" panose="02020603050405020304" pitchFamily="18" charset="0"/>
              </a:rPr>
              <a:t> </a:t>
            </a:r>
            <a:r>
              <a:rPr lang="ru-RU" sz="2100" dirty="0" err="1">
                <a:latin typeface="Times New Roman" panose="02020603050405020304" pitchFamily="18" charset="0"/>
                <a:cs typeface="Times New Roman" panose="02020603050405020304" pitchFamily="18" charset="0"/>
              </a:rPr>
              <a:t>ўринларини</a:t>
            </a:r>
            <a:r>
              <a:rPr lang="ru-RU" sz="2100" dirty="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аттестациядан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ўтказишни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ташкил</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этиш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унга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раҳбарлик</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қилиш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ва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уни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назорат</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қилиш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билан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боғлиқ</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бўлган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масалаларнинг</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бутун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комплексини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амалга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ошириш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учун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корхона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раҳбарининг</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қарори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билан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ташкил</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этиладиган</a:t>
            </a:r>
            <a:r>
              <a:rPr lang="ru-RU" sz="2100" dirty="0" smtClean="0">
                <a:latin typeface="Times New Roman" panose="02020603050405020304" pitchFamily="18" charset="0"/>
                <a:cs typeface="Times New Roman" panose="02020603050405020304" pitchFamily="18" charset="0"/>
              </a:rPr>
              <a:t> комиссия;</a:t>
            </a:r>
            <a:r>
              <a:rPr kumimoji="0" lang="ru-RU" sz="21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p>
          <a:p>
            <a:pPr algn="just"/>
            <a:r>
              <a:rPr kumimoji="0" lang="ru-RU" sz="21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а</a:t>
            </a:r>
            <a:r>
              <a:rPr kumimoji="0" lang="ru-RU" sz="210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ттестационная комиссия</a:t>
            </a:r>
            <a:r>
              <a:rPr kumimoji="0" lang="ru-RU" sz="2100"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sz="21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комиссия, созданная решением руководителя предприятия для реализации всего комплекса вопросов, связанных с организацией проведения, руководства и контроля за проведением аттестации рабочих мест по условиям труда и </a:t>
            </a:r>
            <a:r>
              <a:rPr kumimoji="0" lang="ru-RU" sz="2100" b="0" i="0" u="none" strike="noStrike" cap="none" normalizeH="0" baseline="0" dirty="0" err="1" smtClean="0" bmk="">
                <a:ln>
                  <a:noFill/>
                </a:ln>
                <a:solidFill>
                  <a:schemeClr val="accent1">
                    <a:lumMod val="75000"/>
                  </a:schemeClr>
                </a:solidFill>
                <a:effectLst/>
                <a:latin typeface="Times New Roman" pitchFamily="18" charset="0"/>
                <a:ea typeface="Times New Roman" pitchFamily="18" charset="0"/>
                <a:cs typeface="Times New Roman" pitchFamily="18" charset="0"/>
              </a:rPr>
              <a:t>травмоопасности</a:t>
            </a:r>
            <a:r>
              <a:rPr kumimoji="0" lang="ru-RU" sz="21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оборудования на всех ее этапах;</a:t>
            </a:r>
          </a:p>
          <a:p>
            <a:pPr algn="just"/>
            <a:r>
              <a:rPr lang="ru-RU" sz="2100" b="1" dirty="0" err="1" smtClean="0">
                <a:solidFill>
                  <a:srgbClr val="FF0000"/>
                </a:solidFill>
                <a:latin typeface="Times New Roman" panose="02020603050405020304" pitchFamily="18" charset="0"/>
                <a:cs typeface="Times New Roman" panose="02020603050405020304" pitchFamily="18" charset="0"/>
              </a:rPr>
              <a:t>аттестациядан</a:t>
            </a:r>
            <a:r>
              <a:rPr lang="ru-RU" sz="2100" b="1" dirty="0" smtClean="0">
                <a:solidFill>
                  <a:srgbClr val="FF0000"/>
                </a:solidFill>
                <a:latin typeface="Times New Roman" panose="02020603050405020304" pitchFamily="18" charset="0"/>
                <a:cs typeface="Times New Roman" panose="02020603050405020304" pitchFamily="18" charset="0"/>
              </a:rPr>
              <a:t> </a:t>
            </a:r>
            <a:r>
              <a:rPr lang="ru-RU" sz="2100" b="1" dirty="0" err="1" smtClean="0">
                <a:solidFill>
                  <a:srgbClr val="FF0000"/>
                </a:solidFill>
                <a:latin typeface="Times New Roman" panose="02020603050405020304" pitchFamily="18" charset="0"/>
                <a:cs typeface="Times New Roman" panose="02020603050405020304" pitchFamily="18" charset="0"/>
              </a:rPr>
              <a:t>ўтказувчи</a:t>
            </a:r>
            <a:r>
              <a:rPr lang="ru-RU" sz="2100" b="1" dirty="0" smtClean="0">
                <a:solidFill>
                  <a:srgbClr val="FF0000"/>
                </a:solidFill>
                <a:latin typeface="Times New Roman" panose="02020603050405020304" pitchFamily="18" charset="0"/>
                <a:cs typeface="Times New Roman" panose="02020603050405020304" pitchFamily="18" charset="0"/>
              </a:rPr>
              <a:t> </a:t>
            </a:r>
            <a:r>
              <a:rPr lang="ru-RU" sz="2100" b="1" dirty="0" err="1" smtClean="0">
                <a:solidFill>
                  <a:srgbClr val="FF0000"/>
                </a:solidFill>
                <a:latin typeface="Times New Roman" panose="02020603050405020304" pitchFamily="18" charset="0"/>
                <a:cs typeface="Times New Roman" panose="02020603050405020304" pitchFamily="18" charset="0"/>
              </a:rPr>
              <a:t>ташкилот</a:t>
            </a:r>
            <a:r>
              <a:rPr lang="ru-RU" sz="2100" dirty="0" smtClean="0">
                <a:latin typeface="Times New Roman" panose="02020603050405020304" pitchFamily="18" charset="0"/>
                <a:cs typeface="Times New Roman" panose="02020603050405020304" pitchFamily="18" charset="0"/>
              </a:rPr>
              <a:t> — </a:t>
            </a:r>
            <a:r>
              <a:rPr lang="ru-RU" sz="2100" dirty="0" err="1" smtClean="0">
                <a:latin typeface="Times New Roman" panose="02020603050405020304" pitchFamily="18" charset="0"/>
                <a:cs typeface="Times New Roman" panose="02020603050405020304" pitchFamily="18" charset="0"/>
              </a:rPr>
              <a:t>ушбу</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Низомда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белгиланган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меҳнат</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шароитлари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ва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асбоб-ускуналарнинг</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жароҳатлаш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хавфлилиги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юзасидан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ўринларини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аттестациядан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ўтказиш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соҳасида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фаолиятни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амалга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ошириш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учун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талабларга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жавоб</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берадиган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ва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фуқаролик-ҳуқуқий</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тусдаги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шартнома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асосида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ишлаб</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чиқариш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муҳити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ва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меҳнат</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жараёни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омилларини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ўлчайдиган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ва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меҳнат</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шароитларининг</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меҳнатни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муҳофаза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қилиш</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талабларига</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мувофиқлигини</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баҳолайдиган</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юридик</a:t>
            </a:r>
            <a:r>
              <a:rPr lang="ru-RU" sz="2100" dirty="0" smtClean="0">
                <a:latin typeface="Times New Roman" panose="02020603050405020304" pitchFamily="18" charset="0"/>
                <a:cs typeface="Times New Roman" panose="02020603050405020304" pitchFamily="18" charset="0"/>
              </a:rPr>
              <a:t> </a:t>
            </a:r>
            <a:r>
              <a:rPr lang="ru-RU" sz="2100" dirty="0" err="1" smtClean="0">
                <a:latin typeface="Times New Roman" panose="02020603050405020304" pitchFamily="18" charset="0"/>
                <a:cs typeface="Times New Roman" panose="02020603050405020304" pitchFamily="18" charset="0"/>
              </a:rPr>
              <a:t>шахс</a:t>
            </a:r>
            <a:r>
              <a:rPr lang="ru-RU" sz="2100" dirty="0" smtClean="0">
                <a:latin typeface="Times New Roman" panose="02020603050405020304" pitchFamily="18" charset="0"/>
                <a:cs typeface="Times New Roman" panose="02020603050405020304" pitchFamily="18" charset="0"/>
              </a:rPr>
              <a:t>.</a:t>
            </a:r>
          </a:p>
          <a:p>
            <a:pPr algn="just" eaLnBrk="0" fontAlgn="base" hangingPunct="0">
              <a:lnSpc>
                <a:spcPct val="100000"/>
              </a:lnSpc>
              <a:spcBef>
                <a:spcPct val="0"/>
              </a:spcBef>
              <a:spcAft>
                <a:spcPct val="0"/>
              </a:spcAft>
            </a:pPr>
            <a:r>
              <a:rPr kumimoji="0" lang="ru-RU" sz="2100" b="1"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аттестующая организация</a:t>
            </a:r>
            <a:r>
              <a:rPr kumimoji="0" lang="ru-RU" sz="2100" b="0" i="0" u="none" strike="noStrike" cap="none" normalizeH="0" baseline="0" dirty="0" smtClean="0" bmk="">
                <a:ln>
                  <a:noFill/>
                </a:ln>
                <a:solidFill>
                  <a:srgbClr val="FF0000"/>
                </a:solidFill>
                <a:effectLst/>
                <a:latin typeface="Times New Roman" pitchFamily="18" charset="0"/>
                <a:ea typeface="Times New Roman" pitchFamily="18" charset="0"/>
                <a:cs typeface="Times New Roman" pitchFamily="18" charset="0"/>
              </a:rPr>
              <a:t> </a:t>
            </a:r>
            <a:r>
              <a:rPr kumimoji="0" lang="ru-RU" sz="21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a:t>
            </a:r>
            <a:r>
              <a:rPr kumimoji="0" lang="ru-RU" sz="2100" b="0" i="0" u="none" strike="noStrike" cap="none" normalizeH="0" baseline="0" dirty="0" smtClean="0" bmk="">
                <a:ln>
                  <a:noFill/>
                </a:ln>
                <a:solidFill>
                  <a:srgbClr val="000000"/>
                </a:solidFill>
                <a:effectLst/>
                <a:latin typeface="Times New Roman" pitchFamily="18" charset="0"/>
                <a:ea typeface="Times New Roman" pitchFamily="18" charset="0"/>
                <a:cs typeface="Times New Roman" pitchFamily="18" charset="0"/>
              </a:rPr>
              <a:t> </a:t>
            </a:r>
            <a:r>
              <a:rPr kumimoji="0" lang="ru-RU" sz="21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юридическое лицо, отвечающее требованиям для осуществления деятельности в области аттестации рабочих мест по условиям труда и </a:t>
            </a:r>
            <a:r>
              <a:rPr kumimoji="0" lang="ru-RU" sz="2100" b="0" i="0" u="none" strike="noStrike" cap="none" normalizeH="0" baseline="0" dirty="0" err="1" smtClean="0" bmk="">
                <a:ln>
                  <a:noFill/>
                </a:ln>
                <a:solidFill>
                  <a:schemeClr val="accent1">
                    <a:lumMod val="75000"/>
                  </a:schemeClr>
                </a:solidFill>
                <a:effectLst/>
                <a:latin typeface="Times New Roman" pitchFamily="18" charset="0"/>
                <a:ea typeface="Times New Roman" pitchFamily="18" charset="0"/>
                <a:cs typeface="Times New Roman" pitchFamily="18" charset="0"/>
              </a:rPr>
              <a:t>травмоопасности</a:t>
            </a:r>
            <a:r>
              <a:rPr kumimoji="0" lang="ru-RU" sz="2100" b="0" i="0" u="none" strike="noStrike" cap="none" normalizeH="0" baseline="0" dirty="0" smtClean="0" bmk="">
                <a:ln>
                  <a:noFill/>
                </a:ln>
                <a:solidFill>
                  <a:schemeClr val="accent1">
                    <a:lumMod val="75000"/>
                  </a:schemeClr>
                </a:solidFill>
                <a:effectLst/>
                <a:latin typeface="Times New Roman" pitchFamily="18" charset="0"/>
                <a:ea typeface="Times New Roman" pitchFamily="18" charset="0"/>
                <a:cs typeface="Times New Roman" pitchFamily="18" charset="0"/>
              </a:rPr>
              <a:t> оборудования, установленным настоящим Положением, и выполняющее на основании договора гражданско-правового характера измерения факторов производственной среды и трудового процесса и оценку соответствия условий труда требованиям охраны труда.</a:t>
            </a:r>
            <a:endParaRPr lang="ru-RU" sz="2100" dirty="0">
              <a:solidFill>
                <a:schemeClr val="accent1">
                  <a:lumMod val="75000"/>
                </a:schemeClr>
              </a:solidFill>
            </a:endParaRPr>
          </a:p>
        </p:txBody>
      </p:sp>
    </p:spTree>
    <p:extLst>
      <p:ext uri="{BB962C8B-B14F-4D97-AF65-F5344CB8AC3E}">
        <p14:creationId xmlns:p14="http://schemas.microsoft.com/office/powerpoint/2010/main" val="6409185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365125"/>
            <a:ext cx="10515600" cy="5811838"/>
          </a:xfrm>
        </p:spPr>
        <p:txBody>
          <a:bodyPr>
            <a:normAutofit/>
          </a:bodyPr>
          <a:lstStyle/>
          <a:p>
            <a:pPr marL="0" indent="0" algn="just">
              <a:buNone/>
            </a:pPr>
            <a:r>
              <a:rPr lang="ru-RU" b="1" dirty="0" smtClean="0">
                <a:solidFill>
                  <a:srgbClr val="FF0000"/>
                </a:solidFill>
                <a:latin typeface="Times New Roman" panose="02020603050405020304" pitchFamily="18" charset="0"/>
                <a:cs typeface="Times New Roman" panose="02020603050405020304" pitchFamily="18" charset="0"/>
              </a:rPr>
              <a:t>4. Аттестация</a:t>
            </a:r>
            <a:r>
              <a:rPr lang="ru-RU" dirty="0" smtClean="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фуқароларнинг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йўриқномалар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жавоб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берадиган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соғлиғи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хавфсиз</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шарт-шароитларига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конституциявий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ҳуқуқларини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мақсадида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ўринларидаги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баҳолаш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ноқулай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аниқлаш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учун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ўтказилади</a:t>
            </a:r>
            <a:r>
              <a:rPr lang="ru-RU" dirty="0" smtClean="0">
                <a:latin typeface="Times New Roman" panose="02020603050405020304" pitchFamily="18" charset="0"/>
                <a:cs typeface="Times New Roman" panose="02020603050405020304" pitchFamily="18" charset="0"/>
              </a:rPr>
              <a:t>.</a:t>
            </a:r>
          </a:p>
          <a:p>
            <a:pPr marL="0" lvl="0" indent="0" algn="just">
              <a:buNone/>
            </a:pPr>
            <a:r>
              <a:rPr lang="ru-RU" b="1" dirty="0">
                <a:solidFill>
                  <a:srgbClr val="FF0000"/>
                </a:solidFill>
                <a:latin typeface="Times New Roman" pitchFamily="18" charset="0"/>
                <a:ea typeface="Times New Roman" pitchFamily="18" charset="0"/>
                <a:cs typeface="Times New Roman" pitchFamily="18" charset="0"/>
              </a:rPr>
              <a:t>4</a:t>
            </a:r>
            <a:r>
              <a:rPr lang="ru-RU" b="1" dirty="0" bmk="">
                <a:solidFill>
                  <a:srgbClr val="FF0000"/>
                </a:solidFill>
                <a:latin typeface="Times New Roman" pitchFamily="18" charset="0"/>
                <a:ea typeface="Times New Roman" pitchFamily="18" charset="0"/>
                <a:cs typeface="Times New Roman" pitchFamily="18" charset="0"/>
              </a:rPr>
              <a:t>. Аттестация</a:t>
            </a:r>
            <a:r>
              <a:rPr lang="ru-RU" dirty="0" bmk="">
                <a:solidFill>
                  <a:schemeClr val="accent1">
                    <a:lumMod val="75000"/>
                  </a:schemeClr>
                </a:solidFill>
                <a:latin typeface="Times New Roman" pitchFamily="18" charset="0"/>
                <a:ea typeface="Times New Roman" pitchFamily="18" charset="0"/>
                <a:cs typeface="Times New Roman" pitchFamily="18" charset="0"/>
              </a:rPr>
              <a:t> проводится для оценки условий труда на рабочих местах и выявления неблагоприятных, вредных и (или) опасных производственных факторов в целях реализации конституционных прав граждан на здоровые и безопасные условия труда, отвечающие требованиям норм, правил и инструкций по охране труда.</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1384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9560" y="457200"/>
            <a:ext cx="11064240" cy="5719763"/>
          </a:xfrm>
        </p:spPr>
        <p:txBody>
          <a:bodyPr>
            <a:normAutofit fontScale="70000" lnSpcReduction="20000"/>
          </a:bodyPr>
          <a:lstStyle/>
          <a:p>
            <a:pPr marL="0" indent="0" algn="just">
              <a:buNone/>
            </a:pPr>
            <a:r>
              <a:rPr lang="ru-RU" b="1" dirty="0">
                <a:solidFill>
                  <a:srgbClr val="FF0000"/>
                </a:solidFill>
                <a:latin typeface="Times New Roman" panose="02020603050405020304" pitchFamily="18" charset="0"/>
                <a:cs typeface="Times New Roman" panose="02020603050405020304" pitchFamily="18" charset="0"/>
              </a:rPr>
              <a:t>5. Аттестация </a:t>
            </a:r>
            <a:r>
              <a:rPr lang="ru-RU" b="1" dirty="0" err="1">
                <a:solidFill>
                  <a:srgbClr val="FF0000"/>
                </a:solidFill>
                <a:latin typeface="Times New Roman" panose="02020603050405020304" pitchFamily="18" charset="0"/>
                <a:cs typeface="Times New Roman" panose="02020603050405020304" pitchFamily="18" charset="0"/>
              </a:rPr>
              <a:t>натижаларидан</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қуйидаги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мақсадларда</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фойдаланилади</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ва</a:t>
            </a:r>
            <a:r>
              <a:rPr lang="ru-RU" b="1" dirty="0">
                <a:solidFill>
                  <a:srgbClr val="FF0000"/>
                </a:solidFill>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муҳофаза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бўйича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нормалар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қоидалар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йўриқномалар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талабларига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мувофиқлаштириш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тадбирларини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амалга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ошириш</a:t>
            </a:r>
            <a:r>
              <a:rPr lang="ru-RU" dirty="0">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оғир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ноқулай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алоҳида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шарт-шароитларида</a:t>
            </a:r>
            <a:r>
              <a:rPr lang="ru-RU" dirty="0">
                <a:latin typeface="Times New Roman" panose="02020603050405020304" pitchFamily="18" charset="0"/>
                <a:cs typeface="Times New Roman" panose="02020603050405020304" pitchFamily="18" charset="0"/>
              </a:rPr>
              <a:t> банд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қонун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ҳужжатларида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назарда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тутилган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имтиёзлар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компенсацияларни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белгилаш</a:t>
            </a:r>
            <a:r>
              <a:rPr lang="ru-RU" dirty="0" smtClean="0">
                <a:latin typeface="Times New Roman" panose="02020603050405020304" pitchFamily="18" charset="0"/>
                <a:cs typeface="Times New Roman" panose="02020603050405020304" pitchFamily="18" charset="0"/>
              </a:rPr>
              <a:t>;</a:t>
            </a:r>
          </a:p>
          <a:p>
            <a:pPr algn="just"/>
            <a:r>
              <a:rPr lang="ru-RU" dirty="0" err="1">
                <a:latin typeface="Times New Roman" panose="02020603050405020304" pitchFamily="18" charset="0"/>
                <a:cs typeface="Times New Roman" panose="02020603050405020304" pitchFamily="18" charset="0"/>
              </a:rPr>
              <a:t>ходимларни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жойларидаги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соғлиққа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шикаст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етказишнинг</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мавжуд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ишлаб</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чиқариш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омиллари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таъсиридан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ҳимоя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чора-тадбирлари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ҳамда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оғир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ноқулай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зарарли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ёки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хавфли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ишларда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бошқа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алоҳида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меҳнат</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шароитларида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ишловчи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ходимларга</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берилиши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керак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бўлган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компенсациялардан</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хабардор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қилиш</a:t>
            </a:r>
            <a:r>
              <a:rPr lang="ru-RU" dirty="0">
                <a:latin typeface="Times New Roman" panose="02020603050405020304" pitchFamily="18" charset="0"/>
                <a:cs typeface="Times New Roman" panose="02020603050405020304" pitchFamily="18" charset="0"/>
              </a:rPr>
              <a:t>;</a:t>
            </a:r>
          </a:p>
          <a:p>
            <a:pPr marL="0" indent="0" algn="just">
              <a:buNone/>
            </a:pPr>
            <a:r>
              <a:rPr lang="ru-RU" b="1" dirty="0" smtClean="0">
                <a:solidFill>
                  <a:srgbClr val="FF0000"/>
                </a:solidFill>
                <a:latin typeface="Times New Roman" pitchFamily="18" charset="0"/>
                <a:cs typeface="Times New Roman" pitchFamily="18" charset="0"/>
              </a:rPr>
              <a:t>5</a:t>
            </a:r>
            <a:r>
              <a:rPr lang="ru-RU" b="1" dirty="0">
                <a:solidFill>
                  <a:srgbClr val="FF0000"/>
                </a:solidFill>
                <a:latin typeface="Times New Roman" pitchFamily="18" charset="0"/>
                <a:cs typeface="Times New Roman" pitchFamily="18" charset="0"/>
              </a:rPr>
              <a:t>. Результаты аттестации используются в целях и являются основанием для:</a:t>
            </a:r>
          </a:p>
          <a:p>
            <a:pPr algn="just"/>
            <a:r>
              <a:rPr lang="ru-RU" dirty="0">
                <a:solidFill>
                  <a:schemeClr val="accent1">
                    <a:lumMod val="75000"/>
                  </a:schemeClr>
                </a:solidFill>
                <a:latin typeface="Times New Roman" pitchFamily="18" charset="0"/>
                <a:cs typeface="Times New Roman" pitchFamily="18" charset="0"/>
              </a:rPr>
              <a:t>разработки и реализации мероприятий по приведению условий труда в соответствие с требованиями норм, правил и инструкций по охране труда;</a:t>
            </a:r>
          </a:p>
          <a:p>
            <a:pPr algn="just"/>
            <a:r>
              <a:rPr lang="ru-RU" dirty="0">
                <a:solidFill>
                  <a:schemeClr val="accent1">
                    <a:lumMod val="75000"/>
                  </a:schemeClr>
                </a:solidFill>
                <a:latin typeface="Times New Roman" pitchFamily="18" charset="0"/>
                <a:cs typeface="Times New Roman" pitchFamily="18" charset="0"/>
              </a:rPr>
              <a:t>установления работникам, занятым на тяжелых работах, работах с неблагоприятными, вредными и (или) опасными и иными особыми условиями труда, льгот и компенсаций, предусмотренных законодательством</a:t>
            </a:r>
            <a:r>
              <a:rPr lang="ru-RU" dirty="0" smtClean="0">
                <a:solidFill>
                  <a:schemeClr val="accent1">
                    <a:lumMod val="75000"/>
                  </a:schemeClr>
                </a:solidFill>
                <a:latin typeface="Times New Roman" pitchFamily="18" charset="0"/>
                <a:cs typeface="Times New Roman" pitchFamily="18" charset="0"/>
              </a:rPr>
              <a:t>;</a:t>
            </a:r>
          </a:p>
          <a:p>
            <a:pPr lvl="0" algn="just"/>
            <a:r>
              <a:rPr kumimoji="0" lang="ru-RU" b="0" i="0" u="none" strike="noStrike" cap="none" normalizeH="0" baseline="0" dirty="0" smtClean="0">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и</a:t>
            </a:r>
            <a:r>
              <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ea typeface="Times New Roman" pitchFamily="18" charset="0"/>
                <a:cs typeface="Times New Roman" panose="02020603050405020304" pitchFamily="18" charset="0"/>
              </a:rPr>
              <a:t>нформирования работников об условиях труда на рабочих местах, о существующем риске повреждения здоровья, о мерах по защите от воздействия вредных и (или) опасных производственных факторов и полагающихся работникам, занятым на тяжелых работах, работах с неблагоприятными, вредными и (или) опасными и иными особыми условиями труда, компенсациях;</a:t>
            </a:r>
            <a:endParaRPr kumimoji="0" lang="ru-RU" b="0" i="0" u="none" strike="noStrike" cap="none" normalizeH="0" baseline="0" dirty="0" smtClean="0" bmk="">
              <a:ln>
                <a:noFill/>
              </a:ln>
              <a:solidFill>
                <a:schemeClr val="accent1">
                  <a:lumMod val="75000"/>
                </a:schemeClr>
              </a:solidFill>
              <a:effectLst/>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20641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577</TotalTime>
  <Words>5566</Words>
  <Application>Microsoft Office PowerPoint</Application>
  <PresentationFormat>Широкоэкранный</PresentationFormat>
  <Paragraphs>479</Paragraphs>
  <Slides>57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57</vt:i4>
      </vt:variant>
    </vt:vector>
  </HeadingPairs>
  <TitlesOfParts>
    <vt:vector size="62" baseType="lpstr">
      <vt:lpstr>Arial</vt:lpstr>
      <vt:lpstr>Calibri</vt:lpstr>
      <vt:lpstr>Calibri Light</vt:lpstr>
      <vt:lpstr>Times New Roman</vt:lpstr>
      <vt:lpstr>Тема Office</vt:lpstr>
      <vt:lpstr>Ўзбекистон Республикаси Соғлиқни Сақлаш Вазирлиги Санитария, гигиена ва касб касалликлари илмий-тадқиқот институти</vt:lpstr>
      <vt:lpstr>Презентация PowerPoint</vt:lpstr>
      <vt:lpstr>иш ўрни — ходимларнинг меҳнат фаолияти жараёнида доимо ёки вақтинча бўлиш жойи рабочее место — место постоянного или временного пребывания работников в процессе трудовой деятельности; иш зонаси — ходимлар доимо ёки вақтинча бўладиган жойлар жойлашган пол ёки майдонча даражасидан 2 метргача баландликдаги сатҳ; рабочая зона — пространство высотой до 2 м над уровнем пола или площадки, на которых находятся места постоянного или временного пребывания работников; турғун бўлмаган иш ўринлари — ҳудудий ўзгариб турадиган иш зоналаридаги иш ўринлари, бунда бир ёки бир неча ходимлар хусусиятига кўра ўхшаш иш ёки операцияни бажарадиган ишлаб чиқаришнинг зарур воситалари билан жиҳозланган иш ўрнининг бир қисми иш зонаси деб ҳисобланади; нестационарные рабочие места — рабочие места с территориально меняющимися рабочими зонами, где рабочей зоной считается часть рабочего места, оснащенная необходимыми средствами производства, в которой один или несколько работников выполняют сходную по характеру работу или операцию;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IV. Меҳнат шароитларининг меҳнатни муҳофаза қилиш бўйича нормалар, қоидалар ва йўриқномалар талабларига мувофиқлигини баҳолаш тартиби IV. Порядок проведения оценки соответствия условий труда требованиям норм, правил и инструкций по охране труда</vt:lpstr>
      <vt:lpstr>1-§. Меҳнат шароитларининг гигиена нормативларига мувофиқлигини баҳолаш § 1. Оценка соответствия условий труда гигиеническим нормативам </vt:lpstr>
      <vt:lpstr>Презентация PowerPoint</vt:lpstr>
      <vt:lpstr>4-§. Иш ўринларида меҳнат шароитлари ҳолатини комплекс баҳолаш § 4. Комплексная оценка состояния условий труда на рабочих местах</vt:lpstr>
      <vt:lpstr>VII. Режадан ташқари аттестация ўтказиш тартиби</vt:lpstr>
      <vt:lpstr>VIII. Якунловчи қоидалар </vt:lpstr>
      <vt:lpstr>Бирламчи тиббий-санитария ёрдами муассасалари фаолиятига мутлақо янги механизмларни жорий қилиш ва соғлиқни сақлаш тизимида олиб борилаётган ислоҳотлар самарадорлигини янада ошириш чора-тадбирлари тўғрисида(ПФ-6110-сон 12.11.2020).</vt:lpstr>
      <vt:lpstr>О МЕРАХ ПО ВНЕДРЕНИЮ ПРИНЦИПИАЛЬНО НОВЫХ МЕХАНИЗМОВ В ДЕЯТЕЛЬНОСТЬ УЧРЕЖДЕНИЙ ПЕРВИЧНОЙ МЕДИКО-САНИТАРНОЙ ПОМОЩИ И ДАЛЬНЕЙШЕМУ ПОВЫШЕНИЮ ЭФФЕКТИВНОСТИ ПРОВОДИМЫХ В СИСТЕМЕ ЗДРАВООХРАНЕНИЯ РЕФОРМ№УП-6110 12.11.2020</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Alif</dc:creator>
  <cp:lastModifiedBy>Саидазиз С. Шорасулов</cp:lastModifiedBy>
  <cp:revision>43</cp:revision>
  <dcterms:created xsi:type="dcterms:W3CDTF">2021-02-16T05:55:54Z</dcterms:created>
  <dcterms:modified xsi:type="dcterms:W3CDTF">2021-03-10T13:43:57Z</dcterms:modified>
</cp:coreProperties>
</file>