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304" r:id="rId3"/>
    <p:sldId id="307" r:id="rId4"/>
    <p:sldId id="305" r:id="rId5"/>
    <p:sldId id="257" r:id="rId6"/>
    <p:sldId id="258" r:id="rId7"/>
    <p:sldId id="284" r:id="rId8"/>
    <p:sldId id="293" r:id="rId9"/>
    <p:sldId id="294" r:id="rId10"/>
    <p:sldId id="295" r:id="rId11"/>
    <p:sldId id="296" r:id="rId12"/>
    <p:sldId id="297" r:id="rId13"/>
    <p:sldId id="299" r:id="rId14"/>
    <p:sldId id="300" r:id="rId15"/>
    <p:sldId id="301" r:id="rId16"/>
    <p:sldId id="298" r:id="rId17"/>
    <p:sldId id="302" r:id="rId18"/>
    <p:sldId id="265" r:id="rId19"/>
    <p:sldId id="286" r:id="rId20"/>
    <p:sldId id="287" r:id="rId21"/>
    <p:sldId id="288" r:id="rId22"/>
    <p:sldId id="289" r:id="rId23"/>
    <p:sldId id="290" r:id="rId24"/>
    <p:sldId id="291" r:id="rId25"/>
    <p:sldId id="292" r:id="rId26"/>
    <p:sldId id="278" r:id="rId27"/>
  </p:sldIdLst>
  <p:sldSz cx="9144000" cy="6858000" type="screen4x3"/>
  <p:notesSz cx="6858000" cy="9144000"/>
  <p:custShowLst>
    <p:custShow name="Произвольный показ 1" id="0">
      <p:sldLst>
        <p:sld r:id="rId2"/>
        <p:sld r:id="rId7"/>
        <p:sld r:id="rId19"/>
      </p:sldLst>
    </p:custShow>
  </p:custShow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07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3" autoAdjust="0"/>
    <p:restoredTop sz="94624" autoAdjust="0"/>
  </p:normalViewPr>
  <p:slideViewPr>
    <p:cSldViewPr>
      <p:cViewPr varScale="1">
        <p:scale>
          <a:sx n="110" d="100"/>
          <a:sy n="110" d="100"/>
        </p:scale>
        <p:origin x="1650" y="102"/>
      </p:cViewPr>
      <p:guideLst>
        <p:guide orient="horz" pos="2160"/>
        <p:guide pos="2880"/>
      </p:guideLst>
    </p:cSldViewPr>
  </p:slideViewPr>
  <p:outlineViewPr>
    <p:cViewPr>
      <p:scale>
        <a:sx n="33" d="100"/>
        <a:sy n="33" d="100"/>
      </p:scale>
      <p:origin x="0" y="7086"/>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10.03.2021</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8400"/>
            <a:ext cx="2133600" cy="457200"/>
          </a:xfrm>
        </p:spPr>
        <p:txBody>
          <a:bodyPr/>
          <a:lstStyle>
            <a:lvl1pPr>
              <a:defRPr/>
            </a:lvl1pPr>
          </a:lstStyle>
          <a:p>
            <a:pPr>
              <a:defRPr/>
            </a:pPr>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pPr>
              <a:defRPr/>
            </a:pPr>
            <a:endParaRPr lang="ru-RU"/>
          </a:p>
        </p:txBody>
      </p:sp>
      <p:sp>
        <p:nvSpPr>
          <p:cNvPr id="7" name="Номер слайда 6"/>
          <p:cNvSpPr>
            <a:spLocks noGrp="1"/>
          </p:cNvSpPr>
          <p:nvPr>
            <p:ph type="sldNum" sz="quarter" idx="12"/>
          </p:nvPr>
        </p:nvSpPr>
        <p:spPr>
          <a:xfrm>
            <a:off x="6553200" y="6248400"/>
            <a:ext cx="2133600" cy="457200"/>
          </a:xfrm>
        </p:spPr>
        <p:txBody>
          <a:bodyPr/>
          <a:lstStyle>
            <a:lvl1pPr>
              <a:defRPr/>
            </a:lvl1pPr>
          </a:lstStyle>
          <a:p>
            <a:pPr>
              <a:defRPr/>
            </a:pPr>
            <a:fld id="{27F14742-EE08-40D7-9F47-8C29854CF08F}" type="slidenum">
              <a:rPr lang="ru-RU"/>
              <a:pPr>
                <a:defRPr/>
              </a:pPr>
              <a:t>‹#›</a:t>
            </a:fld>
            <a:endParaRPr lang="ru-RU"/>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10.03.2021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10.03.2021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10.03.2021</a:t>
            </a:fld>
            <a:endParaRPr lang="ru-RU"/>
          </a:p>
        </p:txBody>
      </p:sp>
      <p:sp>
        <p:nvSpPr>
          <p:cNvPr id="8" name="Номер слайда 7"/>
          <p:cNvSpPr>
            <a:spLocks noGrp="1"/>
          </p:cNvSpPr>
          <p:nvPr>
            <p:ph type="sldNum" sz="quarter" idx="11"/>
          </p:nvPr>
        </p:nvSpPr>
        <p:spPr/>
        <p:txBody>
          <a:bodyPr/>
          <a:lstStyle/>
          <a:p>
            <a:fld id="{725C68B6-61C2-468F-89AB-4B9F7531AA68}"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10.03.2021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10.03.2021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5B106E36-FD25-4E2D-B0AA-010F637433A0}" type="datetimeFigureOut">
              <a:rPr lang="ru-RU" smtClean="0"/>
              <a:pPr/>
              <a:t>10.03.2021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5B106E36-FD25-4E2D-B0AA-010F637433A0}" type="datetimeFigureOut">
              <a:rPr lang="ru-RU" smtClean="0"/>
              <a:pPr/>
              <a:t>10.03.2021</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9064" y="2357430"/>
            <a:ext cx="8000588" cy="3281370"/>
          </a:xfrm>
        </p:spPr>
        <p:txBody>
          <a:bodyPr>
            <a:normAutofit fontScale="90000"/>
          </a:bodyPr>
          <a:lstStyle/>
          <a:p>
            <a:r>
              <a:rPr lang="ru-RU" dirty="0" smtClean="0"/>
              <a:t>«ХОДИМЛАРНИНГ ТИББИЙ КЎРИКДАН ЎТИШИНИ ТАШКИЛ ҚИЛИШ ТАРТИБИ</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2200" dirty="0" err="1" smtClean="0"/>
              <a:t>Маърузачи</a:t>
            </a:r>
            <a:r>
              <a:rPr lang="uz-Cyrl-UZ" sz="2000" dirty="0" smtClean="0">
                <a:solidFill>
                  <a:srgbClr val="92D050"/>
                </a:solidFill>
              </a:rPr>
              <a:t> : ММҚ </a:t>
            </a:r>
            <a:r>
              <a:rPr lang="uz-Cyrl-UZ" sz="1600" dirty="0" smtClean="0">
                <a:solidFill>
                  <a:srgbClr val="92D050"/>
                </a:solidFill>
              </a:rPr>
              <a:t>ва </a:t>
            </a:r>
            <a:r>
              <a:rPr lang="uz-Cyrl-UZ" sz="2000" dirty="0" smtClean="0">
                <a:solidFill>
                  <a:srgbClr val="92D050"/>
                </a:solidFill>
              </a:rPr>
              <a:t>ХТ бўйича 1 -тоифали муҳандис Идиев Райим Раджабович</a:t>
            </a:r>
            <a:r>
              <a:rPr lang="ru-RU" sz="1800" dirty="0" smtClean="0">
                <a:solidFill>
                  <a:schemeClr val="accent1"/>
                </a:solidFill>
              </a:rPr>
              <a:t/>
            </a:r>
            <a:br>
              <a:rPr lang="ru-RU" sz="1800" dirty="0" smtClean="0">
                <a:solidFill>
                  <a:schemeClr val="accent1"/>
                </a:solidFill>
              </a:rPr>
            </a:br>
            <a:endParaRPr lang="ru-RU" sz="1800" dirty="0"/>
          </a:p>
        </p:txBody>
      </p:sp>
      <p:sp>
        <p:nvSpPr>
          <p:cNvPr id="3" name="Подзаголовок 2"/>
          <p:cNvSpPr>
            <a:spLocks noGrp="1"/>
          </p:cNvSpPr>
          <p:nvPr>
            <p:ph type="subTitle" idx="1"/>
          </p:nvPr>
        </p:nvSpPr>
        <p:spPr>
          <a:xfrm>
            <a:off x="433050" y="1071546"/>
            <a:ext cx="6480048" cy="1000132"/>
          </a:xfrm>
        </p:spPr>
        <p:txBody>
          <a:bodyPr>
            <a:normAutofit/>
          </a:bodyPr>
          <a:lstStyle/>
          <a:p>
            <a:pPr algn="ctr"/>
            <a:r>
              <a:rPr lang="uz-Cyrl-UZ" sz="4000" dirty="0" smtClean="0"/>
              <a:t>         МАВЗУ:</a:t>
            </a:r>
            <a:endParaRPr lang="ru-RU" sz="4000" dirty="0"/>
          </a:p>
        </p:txBody>
      </p:sp>
    </p:spTree>
  </p:cSld>
  <p:clrMapOvr>
    <a:masterClrMapping/>
  </p:clrMapOvr>
  <p:transition advTm="199969">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357166"/>
            <a:ext cx="8501122" cy="6143668"/>
          </a:xfrm>
        </p:spPr>
        <p:txBody>
          <a:bodyPr>
            <a:normAutofit fontScale="92500" lnSpcReduction="10000"/>
          </a:bodyPr>
          <a:lstStyle/>
          <a:p>
            <a:pPr algn="just"/>
            <a:r>
              <a:rPr lang="ru-RU" dirty="0" err="1" smtClean="0"/>
              <a:t>Ходимлар</a:t>
            </a:r>
            <a:r>
              <a:rPr lang="ru-RU" dirty="0" smtClean="0"/>
              <a:t> </a:t>
            </a:r>
            <a:r>
              <a:rPr lang="ru-RU" dirty="0" err="1" smtClean="0"/>
              <a:t>тиббий</a:t>
            </a:r>
            <a:r>
              <a:rPr lang="ru-RU" dirty="0" smtClean="0"/>
              <a:t> </a:t>
            </a:r>
            <a:r>
              <a:rPr lang="ru-RU" dirty="0" err="1" smtClean="0"/>
              <a:t>кўриклардан</a:t>
            </a:r>
            <a:r>
              <a:rPr lang="ru-RU" dirty="0" smtClean="0"/>
              <a:t> </a:t>
            </a:r>
            <a:r>
              <a:rPr lang="ru-RU" dirty="0" err="1" smtClean="0"/>
              <a:t>ўтишдан</a:t>
            </a:r>
            <a:r>
              <a:rPr lang="ru-RU" dirty="0" smtClean="0"/>
              <a:t> </a:t>
            </a:r>
            <a:r>
              <a:rPr lang="ru-RU" dirty="0" err="1" smtClean="0"/>
              <a:t>бўйин</a:t>
            </a:r>
            <a:r>
              <a:rPr lang="ru-RU" dirty="0" smtClean="0"/>
              <a:t> </a:t>
            </a:r>
            <a:r>
              <a:rPr lang="ru-RU" dirty="0" err="1" smtClean="0"/>
              <a:t>товлаган</a:t>
            </a:r>
            <a:r>
              <a:rPr lang="ru-RU" dirty="0" smtClean="0"/>
              <a:t> </a:t>
            </a:r>
            <a:r>
              <a:rPr lang="ru-RU" dirty="0" err="1" smtClean="0"/>
              <a:t>ёки</a:t>
            </a:r>
            <a:r>
              <a:rPr lang="ru-RU" dirty="0" smtClean="0"/>
              <a:t> улар </a:t>
            </a:r>
            <a:r>
              <a:rPr lang="ru-RU" dirty="0" err="1" smtClean="0"/>
              <a:t>ўтказилган</a:t>
            </a:r>
            <a:r>
              <a:rPr lang="ru-RU" dirty="0" smtClean="0"/>
              <a:t> </a:t>
            </a:r>
            <a:r>
              <a:rPr lang="ru-RU" dirty="0" err="1" smtClean="0"/>
              <a:t>текширувлар</a:t>
            </a:r>
            <a:r>
              <a:rPr lang="ru-RU" dirty="0" smtClean="0"/>
              <a:t> </a:t>
            </a:r>
            <a:r>
              <a:rPr lang="ru-RU" dirty="0" err="1" smtClean="0"/>
              <a:t>натижаларига</a:t>
            </a:r>
            <a:r>
              <a:rPr lang="ru-RU" dirty="0" smtClean="0"/>
              <a:t> </a:t>
            </a:r>
            <a:r>
              <a:rPr lang="ru-RU" dirty="0" err="1" smtClean="0"/>
              <a:t>кўра</a:t>
            </a:r>
            <a:r>
              <a:rPr lang="ru-RU" dirty="0" smtClean="0"/>
              <a:t> </a:t>
            </a:r>
            <a:r>
              <a:rPr lang="ru-RU" dirty="0" err="1" smtClean="0"/>
              <a:t>тиббий</a:t>
            </a:r>
            <a:r>
              <a:rPr lang="ru-RU" dirty="0" smtClean="0"/>
              <a:t> </a:t>
            </a:r>
            <a:r>
              <a:rPr lang="ru-RU" dirty="0" err="1" smtClean="0"/>
              <a:t>комиссиялар</a:t>
            </a:r>
            <a:r>
              <a:rPr lang="ru-RU" dirty="0" smtClean="0"/>
              <a:t> </a:t>
            </a:r>
            <a:r>
              <a:rPr lang="ru-RU" dirty="0" err="1" smtClean="0"/>
              <a:t>томонидан</a:t>
            </a:r>
            <a:r>
              <a:rPr lang="ru-RU" dirty="0" smtClean="0"/>
              <a:t> </a:t>
            </a:r>
            <a:r>
              <a:rPr lang="ru-RU" dirty="0" err="1" smtClean="0"/>
              <a:t>берилган</a:t>
            </a:r>
            <a:r>
              <a:rPr lang="ru-RU" dirty="0" smtClean="0"/>
              <a:t> </a:t>
            </a:r>
            <a:r>
              <a:rPr lang="ru-RU" dirty="0" err="1" smtClean="0"/>
              <a:t>тавсияларни</a:t>
            </a:r>
            <a:r>
              <a:rPr lang="ru-RU" dirty="0" smtClean="0"/>
              <a:t> </a:t>
            </a:r>
            <a:r>
              <a:rPr lang="ru-RU" dirty="0" err="1" smtClean="0"/>
              <a:t>бажармаган</a:t>
            </a:r>
            <a:r>
              <a:rPr lang="ru-RU" dirty="0" smtClean="0"/>
              <a:t> </a:t>
            </a:r>
            <a:r>
              <a:rPr lang="ru-RU" dirty="0" err="1" smtClean="0"/>
              <a:t>тақдирда иш</a:t>
            </a:r>
            <a:r>
              <a:rPr lang="ru-RU" dirty="0" smtClean="0"/>
              <a:t> </a:t>
            </a:r>
            <a:r>
              <a:rPr lang="ru-RU" dirty="0" err="1" smtClean="0"/>
              <a:t>берувчи</a:t>
            </a:r>
            <a:r>
              <a:rPr lang="ru-RU" dirty="0" smtClean="0"/>
              <a:t> </a:t>
            </a:r>
            <a:r>
              <a:rPr lang="ru-RU" dirty="0" err="1" smtClean="0"/>
              <a:t>уларни</a:t>
            </a:r>
            <a:r>
              <a:rPr lang="ru-RU" dirty="0" smtClean="0"/>
              <a:t> </a:t>
            </a:r>
            <a:r>
              <a:rPr lang="ru-RU" dirty="0" err="1" smtClean="0"/>
              <a:t>ишга</a:t>
            </a:r>
            <a:r>
              <a:rPr lang="ru-RU" dirty="0" smtClean="0"/>
              <a:t> </a:t>
            </a:r>
            <a:r>
              <a:rPr lang="ru-RU" dirty="0" err="1" smtClean="0"/>
              <a:t>қўймасликка ҳақли</a:t>
            </a:r>
            <a:r>
              <a:rPr lang="ru-RU" dirty="0" smtClean="0"/>
              <a:t>.</a:t>
            </a:r>
          </a:p>
          <a:p>
            <a:pPr algn="just"/>
            <a:r>
              <a:rPr lang="ru-RU" dirty="0" err="1" smtClean="0"/>
              <a:t>Агар</a:t>
            </a:r>
            <a:r>
              <a:rPr lang="ru-RU" dirty="0" smtClean="0"/>
              <a:t> ходим </a:t>
            </a:r>
            <a:r>
              <a:rPr lang="ru-RU" dirty="0" err="1" smtClean="0"/>
              <a:t>ўз</a:t>
            </a:r>
            <a:r>
              <a:rPr lang="ru-RU" dirty="0" smtClean="0"/>
              <a:t> </a:t>
            </a:r>
            <a:r>
              <a:rPr lang="ru-RU" dirty="0" err="1" smtClean="0"/>
              <a:t>соғлиғининг ҳолати меҳнат шароитлари</a:t>
            </a:r>
            <a:r>
              <a:rPr lang="ru-RU" dirty="0" smtClean="0"/>
              <a:t> </a:t>
            </a:r>
            <a:r>
              <a:rPr lang="ru-RU" dirty="0" err="1" smtClean="0"/>
              <a:t>билан</a:t>
            </a:r>
            <a:r>
              <a:rPr lang="ru-RU" dirty="0" smtClean="0"/>
              <a:t> </a:t>
            </a:r>
            <a:r>
              <a:rPr lang="ru-RU" dirty="0" err="1" smtClean="0"/>
              <a:t>боғлиқ ҳолда ёмонлашган</a:t>
            </a:r>
            <a:r>
              <a:rPr lang="ru-RU" dirty="0" smtClean="0"/>
              <a:t> </a:t>
            </a:r>
            <a:r>
              <a:rPr lang="ru-RU" dirty="0" err="1" smtClean="0"/>
              <a:t>деб</a:t>
            </a:r>
            <a:r>
              <a:rPr lang="ru-RU" dirty="0" smtClean="0"/>
              <a:t> </a:t>
            </a:r>
            <a:r>
              <a:rPr lang="ru-RU" dirty="0" err="1" smtClean="0"/>
              <a:t>ҳисобласа</a:t>
            </a:r>
            <a:r>
              <a:rPr lang="ru-RU" dirty="0" smtClean="0"/>
              <a:t>, у </a:t>
            </a:r>
            <a:r>
              <a:rPr lang="ru-RU" dirty="0" err="1" smtClean="0"/>
              <a:t>навбатдан</a:t>
            </a:r>
            <a:r>
              <a:rPr lang="ru-RU" dirty="0" smtClean="0"/>
              <a:t> </a:t>
            </a:r>
            <a:r>
              <a:rPr lang="ru-RU" dirty="0" err="1" smtClean="0"/>
              <a:t>ташқари тиббий</a:t>
            </a:r>
            <a:r>
              <a:rPr lang="ru-RU" dirty="0" smtClean="0"/>
              <a:t> </a:t>
            </a:r>
            <a:r>
              <a:rPr lang="ru-RU" dirty="0" err="1" smtClean="0"/>
              <a:t>кўрик</a:t>
            </a:r>
            <a:r>
              <a:rPr lang="ru-RU" dirty="0" smtClean="0"/>
              <a:t> </a:t>
            </a:r>
            <a:r>
              <a:rPr lang="ru-RU" dirty="0" err="1" smtClean="0"/>
              <a:t>ўтказилишини</a:t>
            </a:r>
            <a:r>
              <a:rPr lang="ru-RU" dirty="0" smtClean="0"/>
              <a:t> </a:t>
            </a:r>
            <a:r>
              <a:rPr lang="ru-RU" dirty="0" err="1" smtClean="0"/>
              <a:t>талаб</a:t>
            </a:r>
            <a:r>
              <a:rPr lang="ru-RU" dirty="0" smtClean="0"/>
              <a:t> </a:t>
            </a:r>
            <a:r>
              <a:rPr lang="ru-RU" dirty="0" err="1" smtClean="0"/>
              <a:t>қилиш ҳуқуқига эга</a:t>
            </a:r>
            <a:r>
              <a:rPr lang="ru-RU" dirty="0" smtClean="0"/>
              <a:t>.</a:t>
            </a:r>
          </a:p>
          <a:p>
            <a:pPr algn="just"/>
            <a:r>
              <a:rPr lang="ru-RU" dirty="0" err="1" smtClean="0"/>
              <a:t>Тиббий</a:t>
            </a:r>
            <a:r>
              <a:rPr lang="ru-RU" dirty="0" smtClean="0"/>
              <a:t> </a:t>
            </a:r>
            <a:r>
              <a:rPr lang="ru-RU" dirty="0" err="1" smtClean="0"/>
              <a:t>кўрикларни</a:t>
            </a:r>
            <a:r>
              <a:rPr lang="ru-RU" dirty="0" smtClean="0"/>
              <a:t> </a:t>
            </a:r>
            <a:r>
              <a:rPr lang="ru-RU" dirty="0" err="1" smtClean="0"/>
              <a:t>ўтказиш</a:t>
            </a:r>
            <a:r>
              <a:rPr lang="ru-RU" dirty="0" smtClean="0"/>
              <a:t> </a:t>
            </a:r>
            <a:r>
              <a:rPr lang="ru-RU" dirty="0" err="1" smtClean="0"/>
              <a:t>вақтида ходимнинг</a:t>
            </a:r>
            <a:r>
              <a:rPr lang="ru-RU" dirty="0" smtClean="0"/>
              <a:t> </a:t>
            </a:r>
            <a:r>
              <a:rPr lang="ru-RU" dirty="0" err="1" smtClean="0"/>
              <a:t>иш</a:t>
            </a:r>
            <a:r>
              <a:rPr lang="ru-RU" dirty="0" smtClean="0"/>
              <a:t> </a:t>
            </a:r>
            <a:r>
              <a:rPr lang="ru-RU" dirty="0" err="1" smtClean="0"/>
              <a:t>жойи</a:t>
            </a:r>
            <a:r>
              <a:rPr lang="ru-RU" dirty="0" smtClean="0"/>
              <a:t> (</a:t>
            </a:r>
            <a:r>
              <a:rPr lang="ru-RU" dirty="0" err="1" smtClean="0"/>
              <a:t>лавозими</a:t>
            </a:r>
            <a:r>
              <a:rPr lang="ru-RU" dirty="0" smtClean="0"/>
              <a:t>) </a:t>
            </a:r>
            <a:r>
              <a:rPr lang="ru-RU" dirty="0" err="1" smtClean="0"/>
              <a:t>ва</a:t>
            </a:r>
            <a:r>
              <a:rPr lang="ru-RU" dirty="0" smtClean="0"/>
              <a:t> </a:t>
            </a:r>
            <a:r>
              <a:rPr lang="ru-RU" dirty="0" err="1" smtClean="0"/>
              <a:t>ўртача</a:t>
            </a:r>
            <a:r>
              <a:rPr lang="ru-RU" dirty="0" smtClean="0"/>
              <a:t> </a:t>
            </a:r>
            <a:r>
              <a:rPr lang="ru-RU" dirty="0" err="1" smtClean="0"/>
              <a:t>ойлик</a:t>
            </a:r>
            <a:r>
              <a:rPr lang="ru-RU" dirty="0" smtClean="0"/>
              <a:t> </a:t>
            </a:r>
            <a:r>
              <a:rPr lang="ru-RU" dirty="0" err="1" smtClean="0"/>
              <a:t>иш</a:t>
            </a:r>
            <a:r>
              <a:rPr lang="ru-RU" dirty="0" smtClean="0"/>
              <a:t> </a:t>
            </a:r>
            <a:r>
              <a:rPr lang="ru-RU" dirty="0" err="1" smtClean="0"/>
              <a:t>ҳақи сақланади.</a:t>
            </a:r>
            <a:endParaRPr lang="ru-RU" dirty="0" smtClean="0"/>
          </a:p>
          <a:p>
            <a:r>
              <a:rPr lang="ru-RU" dirty="0" smtClean="0"/>
              <a:t> </a:t>
            </a:r>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214290"/>
            <a:ext cx="8429684" cy="6500858"/>
          </a:xfrm>
        </p:spPr>
        <p:txBody>
          <a:bodyPr>
            <a:normAutofit fontScale="92500" lnSpcReduction="10000"/>
          </a:bodyPr>
          <a:lstStyle/>
          <a:p>
            <a:pPr algn="just"/>
            <a:r>
              <a:rPr lang="uz-Cyrl-UZ" sz="3900" dirty="0" smtClean="0">
                <a:solidFill>
                  <a:srgbClr val="00B0F0"/>
                </a:solidFill>
              </a:rPr>
              <a:t>Ягона жамоа шартномасининг:</a:t>
            </a:r>
            <a:endParaRPr lang="ru-RU" sz="3900" dirty="0" smtClean="0">
              <a:solidFill>
                <a:srgbClr val="00B0F0"/>
              </a:solidFill>
            </a:endParaRPr>
          </a:p>
          <a:p>
            <a:pPr algn="just"/>
            <a:r>
              <a:rPr lang="ru-RU" dirty="0" smtClean="0"/>
              <a:t>9.2.13 </a:t>
            </a:r>
            <a:r>
              <a:rPr lang="ru-RU" dirty="0" err="1" smtClean="0"/>
              <a:t>Меҳнат кодексининг</a:t>
            </a:r>
            <a:r>
              <a:rPr lang="ru-RU" dirty="0" smtClean="0"/>
              <a:t> 214-моддасига </a:t>
            </a:r>
            <a:r>
              <a:rPr lang="ru-RU" dirty="0" err="1" smtClean="0"/>
              <a:t>кўра</a:t>
            </a:r>
            <a:r>
              <a:rPr lang="ru-RU" dirty="0" smtClean="0"/>
              <a:t> </a:t>
            </a:r>
            <a:r>
              <a:rPr lang="ru-RU" dirty="0" err="1" smtClean="0"/>
              <a:t>унда</a:t>
            </a:r>
            <a:r>
              <a:rPr lang="ru-RU" dirty="0" smtClean="0"/>
              <a:t> </a:t>
            </a:r>
            <a:r>
              <a:rPr lang="ru-RU" dirty="0" err="1" smtClean="0"/>
              <a:t>кўрсатиб</a:t>
            </a:r>
            <a:r>
              <a:rPr lang="ru-RU" dirty="0" smtClean="0"/>
              <a:t> </a:t>
            </a:r>
            <a:r>
              <a:rPr lang="ru-RU" dirty="0" err="1" smtClean="0"/>
              <a:t>ўтилган</a:t>
            </a:r>
            <a:r>
              <a:rPr lang="ru-RU" dirty="0" smtClean="0"/>
              <a:t> </a:t>
            </a:r>
            <a:r>
              <a:rPr lang="ru-RU" dirty="0" err="1" smtClean="0"/>
              <a:t>ходимларнинг</a:t>
            </a:r>
            <a:r>
              <a:rPr lang="ru-RU" dirty="0" smtClean="0"/>
              <a:t> </a:t>
            </a:r>
            <a:r>
              <a:rPr lang="ru-RU" dirty="0" err="1" smtClean="0"/>
              <a:t>Соғлиқни сақлаш вазирининг</a:t>
            </a:r>
            <a:r>
              <a:rPr lang="ru-RU" dirty="0" smtClean="0"/>
              <a:t> 2012 </a:t>
            </a:r>
            <a:r>
              <a:rPr lang="ru-RU" dirty="0" err="1" smtClean="0"/>
              <a:t>йил</a:t>
            </a:r>
            <a:r>
              <a:rPr lang="ru-RU" dirty="0" smtClean="0"/>
              <a:t> 10 </a:t>
            </a:r>
            <a:r>
              <a:rPr lang="ru-RU" dirty="0" err="1" smtClean="0"/>
              <a:t>июлдаги</a:t>
            </a:r>
            <a:r>
              <a:rPr lang="ru-RU" dirty="0" smtClean="0"/>
              <a:t> 200 </a:t>
            </a:r>
            <a:r>
              <a:rPr lang="ru-RU" dirty="0" err="1" smtClean="0"/>
              <a:t>сонли</a:t>
            </a:r>
            <a:r>
              <a:rPr lang="ru-RU" dirty="0" smtClean="0"/>
              <a:t> </a:t>
            </a:r>
            <a:r>
              <a:rPr lang="ru-RU" dirty="0" err="1" smtClean="0"/>
              <a:t>буйруғи билан</a:t>
            </a:r>
            <a:r>
              <a:rPr lang="ru-RU" dirty="0" smtClean="0"/>
              <a:t> </a:t>
            </a:r>
            <a:r>
              <a:rPr lang="ru-RU" dirty="0" err="1" smtClean="0"/>
              <a:t>белгиланган</a:t>
            </a:r>
            <a:r>
              <a:rPr lang="ru-RU" dirty="0" smtClean="0"/>
              <a:t> </a:t>
            </a:r>
            <a:r>
              <a:rPr lang="ru-RU" dirty="0" err="1" smtClean="0"/>
              <a:t>тартибда</a:t>
            </a:r>
            <a:r>
              <a:rPr lang="ru-RU" dirty="0" smtClean="0"/>
              <a:t> </a:t>
            </a:r>
            <a:r>
              <a:rPr lang="ru-RU" dirty="0" err="1" smtClean="0"/>
              <a:t>дастлабки</a:t>
            </a:r>
            <a:r>
              <a:rPr lang="ru-RU" dirty="0" smtClean="0"/>
              <a:t> </a:t>
            </a:r>
            <a:r>
              <a:rPr lang="ru-RU" dirty="0" err="1" smtClean="0"/>
              <a:t>тарзда</a:t>
            </a:r>
            <a:r>
              <a:rPr lang="ru-RU" dirty="0" smtClean="0"/>
              <a:t> </a:t>
            </a:r>
            <a:r>
              <a:rPr lang="ru-RU" dirty="0" err="1" smtClean="0"/>
              <a:t>ва</a:t>
            </a:r>
            <a:r>
              <a:rPr lang="ru-RU" dirty="0" smtClean="0"/>
              <a:t> </a:t>
            </a:r>
            <a:r>
              <a:rPr lang="ru-RU" dirty="0" err="1" smtClean="0"/>
              <a:t>вақти-вақти билан</a:t>
            </a:r>
            <a:endParaRPr lang="ru-RU" dirty="0" smtClean="0"/>
          </a:p>
          <a:p>
            <a:pPr algn="just"/>
            <a:r>
              <a:rPr lang="ru-RU" dirty="0" err="1" smtClean="0"/>
              <a:t>тиббий</a:t>
            </a:r>
            <a:r>
              <a:rPr lang="ru-RU" dirty="0" smtClean="0"/>
              <a:t> </a:t>
            </a:r>
            <a:r>
              <a:rPr lang="ru-RU" dirty="0" err="1" smtClean="0"/>
              <a:t>кўрикдан</a:t>
            </a:r>
            <a:r>
              <a:rPr lang="ru-RU" dirty="0" smtClean="0"/>
              <a:t> </a:t>
            </a:r>
            <a:r>
              <a:rPr lang="ru-RU" dirty="0" err="1" smtClean="0"/>
              <a:t>ўтказилишини</a:t>
            </a:r>
            <a:r>
              <a:rPr lang="ru-RU" dirty="0" smtClean="0"/>
              <a:t> </a:t>
            </a:r>
            <a:r>
              <a:rPr lang="ru-RU" dirty="0" err="1" smtClean="0"/>
              <a:t>уларни</a:t>
            </a:r>
            <a:r>
              <a:rPr lang="ru-RU" dirty="0" smtClean="0"/>
              <a:t> </a:t>
            </a:r>
            <a:r>
              <a:rPr lang="ru-RU" dirty="0" err="1" smtClean="0"/>
              <a:t>чиқимдор қилмаган ҳолда ташкил</a:t>
            </a:r>
            <a:r>
              <a:rPr lang="ru-RU" dirty="0" smtClean="0"/>
              <a:t> </a:t>
            </a:r>
            <a:r>
              <a:rPr lang="ru-RU" dirty="0" err="1" smtClean="0"/>
              <a:t>қилиш;</a:t>
            </a:r>
            <a:endParaRPr lang="ru-RU" dirty="0" smtClean="0"/>
          </a:p>
          <a:p>
            <a:pPr algn="just"/>
            <a:r>
              <a:rPr lang="ru-RU" dirty="0" smtClean="0"/>
              <a:t>9.2.14 </a:t>
            </a:r>
            <a:r>
              <a:rPr lang="ru-RU" dirty="0" err="1" smtClean="0"/>
              <a:t>Ўзбекистон</a:t>
            </a:r>
            <a:r>
              <a:rPr lang="ru-RU" dirty="0" smtClean="0"/>
              <a:t> </a:t>
            </a:r>
            <a:r>
              <a:rPr lang="ru-RU" dirty="0" err="1" smtClean="0"/>
              <a:t>Республикаси</a:t>
            </a:r>
            <a:r>
              <a:rPr lang="ru-RU" dirty="0" smtClean="0"/>
              <a:t> </a:t>
            </a:r>
            <a:r>
              <a:rPr lang="ru-RU" dirty="0" err="1" smtClean="0"/>
              <a:t>Адлия</a:t>
            </a:r>
            <a:r>
              <a:rPr lang="ru-RU" dirty="0" smtClean="0"/>
              <a:t> </a:t>
            </a:r>
            <a:r>
              <a:rPr lang="ru-RU" dirty="0" err="1" smtClean="0"/>
              <a:t>вазирлигида</a:t>
            </a:r>
            <a:r>
              <a:rPr lang="ru-RU" dirty="0" smtClean="0"/>
              <a:t> 1995 </a:t>
            </a:r>
            <a:r>
              <a:rPr lang="ru-RU" dirty="0" err="1" smtClean="0"/>
              <a:t>йил</a:t>
            </a:r>
            <a:r>
              <a:rPr lang="ru-RU" dirty="0" smtClean="0"/>
              <a:t> 18 </a:t>
            </a:r>
            <a:r>
              <a:rPr lang="ru-RU" dirty="0" err="1" smtClean="0"/>
              <a:t>декабрда</a:t>
            </a:r>
            <a:r>
              <a:rPr lang="ru-RU" dirty="0" smtClean="0"/>
              <a:t> 196-рақам </a:t>
            </a:r>
            <a:r>
              <a:rPr lang="ru-RU" dirty="0" err="1" smtClean="0"/>
              <a:t>билан</a:t>
            </a:r>
            <a:r>
              <a:rPr lang="ru-RU" dirty="0" smtClean="0"/>
              <a:t> </a:t>
            </a:r>
            <a:r>
              <a:rPr lang="ru-RU" dirty="0" err="1" smtClean="0"/>
              <a:t>рўйхатдан</a:t>
            </a:r>
            <a:r>
              <a:rPr lang="ru-RU" dirty="0" smtClean="0"/>
              <a:t> </a:t>
            </a:r>
            <a:r>
              <a:rPr lang="ru-RU" dirty="0" err="1" smtClean="0"/>
              <a:t>ўтказилган</a:t>
            </a:r>
            <a:r>
              <a:rPr lang="ru-RU" dirty="0" smtClean="0"/>
              <a:t> “</a:t>
            </a:r>
            <a:r>
              <a:rPr lang="ru-RU" dirty="0" err="1" smtClean="0"/>
              <a:t>Меҳнат муҳофазаси бўйича</a:t>
            </a:r>
            <a:r>
              <a:rPr lang="ru-RU" dirty="0" smtClean="0"/>
              <a:t> </a:t>
            </a:r>
            <a:r>
              <a:rPr lang="ru-RU" dirty="0" err="1" smtClean="0"/>
              <a:t>вакил</a:t>
            </a:r>
            <a:r>
              <a:rPr lang="ru-RU" dirty="0" smtClean="0"/>
              <a:t> </a:t>
            </a:r>
            <a:r>
              <a:rPr lang="ru-RU" dirty="0" err="1" smtClean="0"/>
              <a:t>ҳақида</a:t>
            </a:r>
            <a:r>
              <a:rPr lang="ru-RU" dirty="0" smtClean="0"/>
              <a:t>”</a:t>
            </a:r>
            <a:r>
              <a:rPr lang="ru-RU" dirty="0" err="1" smtClean="0"/>
              <a:t>ги</a:t>
            </a:r>
            <a:r>
              <a:rPr lang="ru-RU" dirty="0" smtClean="0"/>
              <a:t> </a:t>
            </a:r>
            <a:r>
              <a:rPr lang="ru-RU" dirty="0" err="1" smtClean="0"/>
              <a:t>Низомга</a:t>
            </a:r>
            <a:r>
              <a:rPr lang="ru-RU" dirty="0" smtClean="0"/>
              <a:t> </a:t>
            </a:r>
            <a:r>
              <a:rPr lang="ru-RU" dirty="0" err="1" smtClean="0"/>
              <a:t>асосан</a:t>
            </a:r>
            <a:r>
              <a:rPr lang="ru-RU" dirty="0" smtClean="0"/>
              <a:t> </a:t>
            </a:r>
            <a:r>
              <a:rPr lang="ru-RU" dirty="0" err="1" smtClean="0"/>
              <a:t>умумий</a:t>
            </a:r>
            <a:r>
              <a:rPr lang="ru-RU" dirty="0" smtClean="0"/>
              <a:t> </a:t>
            </a:r>
            <a:r>
              <a:rPr lang="ru-RU" dirty="0" err="1" smtClean="0"/>
              <a:t>йиғилиш </a:t>
            </a:r>
            <a:r>
              <a:rPr lang="ru-RU" dirty="0" smtClean="0"/>
              <a:t>(конференция)да </a:t>
            </a:r>
            <a:r>
              <a:rPr lang="ru-RU" dirty="0" err="1" smtClean="0"/>
              <a:t>сайланган</a:t>
            </a:r>
            <a:r>
              <a:rPr lang="ru-RU" dirty="0" smtClean="0"/>
              <a:t> </a:t>
            </a:r>
            <a:r>
              <a:rPr lang="ru-RU" dirty="0" err="1" smtClean="0"/>
              <a:t>меҳнат муҳофазаси бўйича</a:t>
            </a:r>
            <a:r>
              <a:rPr lang="ru-RU" dirty="0" smtClean="0"/>
              <a:t> </a:t>
            </a:r>
            <a:r>
              <a:rPr lang="ru-RU" dirty="0" err="1" smtClean="0"/>
              <a:t>вакилларни</a:t>
            </a:r>
            <a:r>
              <a:rPr lang="ru-RU" dirty="0" smtClean="0"/>
              <a:t> </a:t>
            </a:r>
            <a:r>
              <a:rPr lang="ru-RU" dirty="0" err="1" smtClean="0"/>
              <a:t>ўқишини ташкил</a:t>
            </a:r>
            <a:r>
              <a:rPr lang="ru-RU" dirty="0" smtClean="0"/>
              <a:t> </a:t>
            </a:r>
            <a:r>
              <a:rPr lang="ru-RU" dirty="0" err="1" smtClean="0"/>
              <a:t>қилиш</a:t>
            </a:r>
            <a:r>
              <a:rPr lang="ru-RU" dirty="0" smtClean="0"/>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p:cNvPicPr>
            <a:picLocks noGrp="1"/>
          </p:cNvPicPr>
          <p:nvPr>
            <p:ph idx="1"/>
          </p:nvPr>
        </p:nvPicPr>
        <p:blipFill>
          <a:blip r:embed="rId2"/>
          <a:srcRect l="12277" t="21577" r="7535" b="12401"/>
          <a:stretch>
            <a:fillRect/>
          </a:stretch>
        </p:blipFill>
        <p:spPr bwMode="auto">
          <a:xfrm>
            <a:off x="285720" y="714356"/>
            <a:ext cx="8572560" cy="57150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p:cNvPicPr>
            <a:picLocks noGrp="1"/>
          </p:cNvPicPr>
          <p:nvPr>
            <p:ph idx="1"/>
          </p:nvPr>
        </p:nvPicPr>
        <p:blipFill>
          <a:blip r:embed="rId2"/>
          <a:srcRect l="12667" t="10284" r="6609" b="11347"/>
          <a:stretch>
            <a:fillRect/>
          </a:stretch>
        </p:blipFill>
        <p:spPr bwMode="auto">
          <a:xfrm>
            <a:off x="357158" y="571481"/>
            <a:ext cx="8429684" cy="57864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p:cNvPicPr>
            <a:picLocks noGrp="1"/>
          </p:cNvPicPr>
          <p:nvPr>
            <p:ph idx="1"/>
          </p:nvPr>
        </p:nvPicPr>
        <p:blipFill>
          <a:blip r:embed="rId2"/>
          <a:srcRect l="12068" t="10284" r="7808" b="5319"/>
          <a:stretch>
            <a:fillRect/>
          </a:stretch>
        </p:blipFill>
        <p:spPr bwMode="auto">
          <a:xfrm>
            <a:off x="357158" y="428604"/>
            <a:ext cx="8286808" cy="60007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pic>
        <p:nvPicPr>
          <p:cNvPr id="4" name="Рисунок 3"/>
          <p:cNvPicPr/>
          <p:nvPr/>
        </p:nvPicPr>
        <p:blipFill>
          <a:blip r:embed="rId2"/>
          <a:srcRect l="12268" t="10993" r="8127" b="6562"/>
          <a:stretch>
            <a:fillRect/>
          </a:stretch>
        </p:blipFill>
        <p:spPr bwMode="auto">
          <a:xfrm>
            <a:off x="428596" y="428604"/>
            <a:ext cx="8215370" cy="59293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a:blip r:embed="rId2"/>
          <a:srcRect l="13278" t="17376" r="8342" b="42840"/>
          <a:stretch>
            <a:fillRect/>
          </a:stretch>
        </p:blipFill>
        <p:spPr bwMode="auto">
          <a:xfrm>
            <a:off x="428596" y="1285860"/>
            <a:ext cx="8358246" cy="43577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a:blip r:embed="rId2"/>
          <a:srcRect l="12867" t="15957" r="8208" b="9929"/>
          <a:stretch>
            <a:fillRect/>
          </a:stretch>
        </p:blipFill>
        <p:spPr bwMode="auto">
          <a:xfrm>
            <a:off x="428596" y="571480"/>
            <a:ext cx="8286807" cy="578647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500034" y="285728"/>
            <a:ext cx="8229600" cy="6357982"/>
          </a:xfrm>
        </p:spPr>
        <p:txBody>
          <a:bodyPr>
            <a:normAutofit fontScale="92500" lnSpcReduction="20000"/>
          </a:bodyPr>
          <a:lstStyle/>
          <a:p>
            <a:pPr algn="just"/>
            <a:r>
              <a:rPr lang="uz-Cyrl-UZ" dirty="0" smtClean="0"/>
              <a:t>  Агар ходим ўз соғлиғининг ҳолати меҳнат шароити билан боғлиқ ҳолда ёмонлашган деб ҳисобласа, у новбатдан ташқари тиббий кўрикдан ўтишни талаб қилишга ҳақлидир.</a:t>
            </a:r>
            <a:endParaRPr lang="ru-RU" dirty="0"/>
          </a:p>
          <a:p>
            <a:pPr algn="just"/>
            <a:r>
              <a:rPr lang="uz-Cyrl-UZ" dirty="0" smtClean="0"/>
              <a:t>  “Меҳнатни муҳофаза қилиш тўғрисида”ги ЎзР Қонунининг янги таҳририда (24-модда) ҳам иш берувчининг ходимларнинг тиббий кўриклардан ўтказилишини ташкил қилиш бўйича мажбурияти акс эттирилган.</a:t>
            </a:r>
          </a:p>
          <a:p>
            <a:pPr algn="just"/>
            <a:r>
              <a:rPr lang="uz-Cyrl-UZ" dirty="0" smtClean="0"/>
              <a:t>  “Ходимларни тиббий кўрикдан ўтказиш тўғрисида низом”га мувофиқ тиббий кўриклар юқумли ва паразитар касалликлар келиб чиқиши ва тарқалишига йўл қўймаслик, шунингдек касб касалликлари, заҳарланишлар ва бахтсиз ҳодисаларнинг олдини олиш мақсадида ўтказилади.</a:t>
            </a:r>
            <a:endParaRPr lang="ru-RU"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285728"/>
            <a:ext cx="8358246" cy="6286544"/>
          </a:xfrm>
        </p:spPr>
        <p:txBody>
          <a:bodyPr/>
          <a:lstStyle/>
          <a:p>
            <a:pPr algn="just"/>
            <a:r>
              <a:rPr lang="uz-Cyrl-UZ" dirty="0" smtClean="0"/>
              <a:t>  Тиббий кўрикларни ўтказиш пайтида ҳодимнинг иш жойи (лавозими) ва ўртача иш хаққи сақланади. </a:t>
            </a:r>
          </a:p>
          <a:p>
            <a:pPr algn="just"/>
            <a:r>
              <a:rPr lang="uz-Cyrl-UZ" dirty="0" smtClean="0"/>
              <a:t>   Иш берувчи худудий давлат Саритария-эпидемиология назорати марказлари (ДСЭНМ) ва ташкилотнинг касаба уюшмаси қўмитаси билан биргаликда ҳар календар йилнинг биринчи декабригача ташкилотдаги тиббий кўрикдан ўтказилиши шарт бўлган ҳодимларнинг лавозим бўйича контенгентини аниқлаши ва бу ҳақида далолатнома тузиши лозим.</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329642" cy="6357982"/>
          </a:xfrm>
        </p:spPr>
        <p:txBody>
          <a:bodyPr/>
          <a:lstStyle/>
          <a:p>
            <a:pPr>
              <a:buNone/>
            </a:pPr>
            <a:r>
              <a:rPr lang="ru-RU" dirty="0" err="1" smtClean="0"/>
              <a:t>Мав</a:t>
            </a:r>
            <a:r>
              <a:rPr lang="uz-Cyrl-UZ" dirty="0" smtClean="0"/>
              <a:t>зуга оид норматив-ҳуқуқий ҳужжатлар:</a:t>
            </a:r>
            <a:endParaRPr lang="ru-RU" dirty="0" smtClean="0"/>
          </a:p>
          <a:p>
            <a:pPr marL="550926" indent="-514350">
              <a:buAutoNum type="arabicPeriod"/>
            </a:pPr>
            <a:r>
              <a:rPr lang="uz-Cyrl-UZ" dirty="0" smtClean="0"/>
              <a:t>Ўзбекистон Республикасининг Конституцияси. 08.12.1992 й.</a:t>
            </a:r>
          </a:p>
          <a:p>
            <a:pPr marL="550926" indent="-514350">
              <a:buAutoNum type="arabicPeriod"/>
            </a:pPr>
            <a:r>
              <a:rPr lang="uz-Cyrl-UZ" dirty="0" smtClean="0"/>
              <a:t>Ўзбекистон Республикасининг Меҳнат кодекси. 21.12.1995 й.</a:t>
            </a:r>
          </a:p>
          <a:p>
            <a:pPr marL="550926" indent="-514350">
              <a:buAutoNum type="arabicPeriod"/>
            </a:pPr>
            <a:r>
              <a:rPr lang="uz-Cyrl-UZ" dirty="0" smtClean="0"/>
              <a:t>Ўзб. Рес. Соғлиқни сақлаш вазирининг “Ходимларни тиббий кўрикдан ўтказиш тартиби тўғрисидаги низом” 29.08.2012 й. №2387.</a:t>
            </a:r>
          </a:p>
          <a:p>
            <a:pPr marL="550926" indent="-514350">
              <a:buAutoNum type="arabicPeriod"/>
            </a:pPr>
            <a:r>
              <a:rPr lang="uz-Cyrl-UZ" dirty="0" smtClean="0"/>
              <a:t>ММҚваХТ тўғрисидаги Ўзб. Рес. 410-сон Қонуни.</a:t>
            </a: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85728"/>
            <a:ext cx="8429684" cy="6286544"/>
          </a:xfrm>
        </p:spPr>
        <p:txBody>
          <a:bodyPr>
            <a:normAutofit fontScale="92500" lnSpcReduction="10000"/>
          </a:bodyPr>
          <a:lstStyle/>
          <a:p>
            <a:pPr algn="just"/>
            <a:r>
              <a:rPr lang="uz-Cyrl-UZ" dirty="0" smtClean="0"/>
              <a:t>  Ходимларни тиббий кўрикдан ўтказиш мақсадида тиббий кўрикни ўтказувчи даволаш-профилактика муасассасининг раҳбари томонидан ҳудудий ДСЭНМ билан келишилган ҳолда ходимларни тиббий кўрикдан ўтказишнинг календар режаси тузилади.</a:t>
            </a:r>
          </a:p>
          <a:p>
            <a:pPr algn="just"/>
            <a:r>
              <a:rPr lang="uz-Cyrl-UZ" dirty="0" smtClean="0"/>
              <a:t>  Ходим тиббий кўрикдан ўтиши учун паспорт  ёки шахсни тасдиқловчи хужжатни олиб келиши лозим. Тиббий кўрикларни ўтказиш учун тиббий кўрикни ўтказувчи даволаш-профилактика муассасаси раҳбари буйруғи билан тиббий комиссия ташкил этилади. Вақти-вақти билан ўказиладиган тиббий кўриклар натижалари бўйича тиббий комиссия далолатнома тузади. </a:t>
            </a: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357166"/>
            <a:ext cx="8501122" cy="6215106"/>
          </a:xfrm>
        </p:spPr>
        <p:txBody>
          <a:bodyPr>
            <a:normAutofit fontScale="92500"/>
          </a:bodyPr>
          <a:lstStyle/>
          <a:p>
            <a:pPr algn="just"/>
            <a:r>
              <a:rPr lang="uz-Cyrl-UZ" dirty="0" smtClean="0"/>
              <a:t>  Далолатнома 4 нусҳада тузилади:</a:t>
            </a:r>
            <a:r>
              <a:rPr lang="ru-RU" dirty="0" smtClean="0"/>
              <a:t> </a:t>
            </a:r>
            <a:r>
              <a:rPr lang="ru-RU" dirty="0" err="1" smtClean="0"/>
              <a:t>ҳудудий </a:t>
            </a:r>
            <a:r>
              <a:rPr lang="ru-RU" dirty="0" smtClean="0"/>
              <a:t>ДСЕНМ, ходим </a:t>
            </a:r>
            <a:r>
              <a:rPr lang="ru-RU" dirty="0" err="1" smtClean="0"/>
              <a:t>ишлайдиган</a:t>
            </a:r>
            <a:r>
              <a:rPr lang="ru-RU" dirty="0" smtClean="0"/>
              <a:t> </a:t>
            </a:r>
            <a:r>
              <a:rPr lang="ru-RU" dirty="0" err="1" smtClean="0"/>
              <a:t>ташкилот</a:t>
            </a:r>
            <a:r>
              <a:rPr lang="ru-RU" dirty="0" smtClean="0"/>
              <a:t> </a:t>
            </a:r>
            <a:r>
              <a:rPr lang="ru-RU" dirty="0" err="1" smtClean="0"/>
              <a:t>ва</a:t>
            </a:r>
            <a:r>
              <a:rPr lang="ru-RU" dirty="0" smtClean="0"/>
              <a:t> </a:t>
            </a:r>
            <a:r>
              <a:rPr lang="ru-RU" dirty="0" err="1" smtClean="0"/>
              <a:t>касаба</a:t>
            </a:r>
            <a:r>
              <a:rPr lang="ru-RU" dirty="0" smtClean="0"/>
              <a:t> </a:t>
            </a:r>
            <a:r>
              <a:rPr lang="ru-RU" dirty="0" err="1" smtClean="0"/>
              <a:t>уюшмаси</a:t>
            </a:r>
            <a:r>
              <a:rPr lang="ru-RU" dirty="0" smtClean="0"/>
              <a:t> </a:t>
            </a:r>
            <a:r>
              <a:rPr lang="ru-RU" dirty="0" err="1" smtClean="0"/>
              <a:t>қўмитасига биттадан</a:t>
            </a:r>
            <a:r>
              <a:rPr lang="ru-RU" dirty="0" smtClean="0"/>
              <a:t> </a:t>
            </a:r>
            <a:r>
              <a:rPr lang="ru-RU" dirty="0" err="1" smtClean="0"/>
              <a:t>нусҳаси юборилади</a:t>
            </a:r>
            <a:r>
              <a:rPr lang="ru-RU" dirty="0" smtClean="0"/>
              <a:t> </a:t>
            </a:r>
            <a:r>
              <a:rPr lang="ru-RU" dirty="0" err="1" smtClean="0"/>
              <a:t>ҳамда охирги</a:t>
            </a:r>
            <a:r>
              <a:rPr lang="ru-RU" dirty="0" smtClean="0"/>
              <a:t> </a:t>
            </a:r>
            <a:r>
              <a:rPr lang="ru-RU" dirty="0" err="1" smtClean="0"/>
              <a:t>нусҳаси тиббий</a:t>
            </a:r>
            <a:r>
              <a:rPr lang="ru-RU" dirty="0" smtClean="0"/>
              <a:t> </a:t>
            </a:r>
            <a:r>
              <a:rPr lang="ru-RU" dirty="0" err="1" smtClean="0"/>
              <a:t>кўрикни</a:t>
            </a:r>
            <a:r>
              <a:rPr lang="ru-RU" dirty="0" smtClean="0"/>
              <a:t> </a:t>
            </a:r>
            <a:r>
              <a:rPr lang="ru-RU" dirty="0" err="1" smtClean="0"/>
              <a:t>ўтказган</a:t>
            </a:r>
            <a:r>
              <a:rPr lang="ru-RU" dirty="0" smtClean="0"/>
              <a:t> </a:t>
            </a:r>
            <a:r>
              <a:rPr lang="ru-RU" dirty="0" err="1" smtClean="0"/>
              <a:t>даволаш-прафилактика</a:t>
            </a:r>
            <a:r>
              <a:rPr lang="ru-RU" dirty="0" smtClean="0"/>
              <a:t> </a:t>
            </a:r>
            <a:r>
              <a:rPr lang="ru-RU" dirty="0" err="1" smtClean="0"/>
              <a:t>муассасасида</a:t>
            </a:r>
            <a:r>
              <a:rPr lang="ru-RU" dirty="0" smtClean="0"/>
              <a:t> </a:t>
            </a:r>
            <a:r>
              <a:rPr lang="ru-RU" dirty="0" err="1" smtClean="0"/>
              <a:t>қолади</a:t>
            </a:r>
            <a:r>
              <a:rPr lang="ru-RU" dirty="0" smtClean="0"/>
              <a:t>. </a:t>
            </a:r>
          </a:p>
          <a:p>
            <a:pPr algn="just"/>
            <a:r>
              <a:rPr lang="uz-Cyrl-UZ" dirty="0" smtClean="0"/>
              <a:t>  Тиббий кўрик натижасига кўра ходим хавфли ва зарарли ишлаб чиқариш омиллари остида ишлашга яроқсиз деб топилганда, унга бу тўғрисида тиббий кўрикни ўтказувчи </a:t>
            </a:r>
            <a:r>
              <a:rPr lang="ru-RU" dirty="0" err="1" smtClean="0"/>
              <a:t>даволаш-прафилактика</a:t>
            </a:r>
            <a:r>
              <a:rPr lang="ru-RU" dirty="0" smtClean="0"/>
              <a:t> </a:t>
            </a:r>
            <a:r>
              <a:rPr lang="ru-RU" dirty="0" err="1" smtClean="0"/>
              <a:t>муассасасининг</a:t>
            </a:r>
            <a:r>
              <a:rPr lang="ru-RU" dirty="0" smtClean="0"/>
              <a:t> </a:t>
            </a:r>
            <a:r>
              <a:rPr lang="ru-RU" dirty="0" err="1" smtClean="0"/>
              <a:t>хулосаси</a:t>
            </a:r>
            <a:r>
              <a:rPr lang="ru-RU" dirty="0" smtClean="0"/>
              <a:t> </a:t>
            </a:r>
            <a:r>
              <a:rPr lang="ru-RU" dirty="0" err="1" smtClean="0"/>
              <a:t>берилади</a:t>
            </a:r>
            <a:r>
              <a:rPr lang="ru-RU" dirty="0" smtClean="0"/>
              <a:t> </a:t>
            </a:r>
            <a:r>
              <a:rPr lang="ru-RU" dirty="0" err="1" smtClean="0"/>
              <a:t>ва</a:t>
            </a:r>
            <a:r>
              <a:rPr lang="ru-RU" dirty="0" smtClean="0"/>
              <a:t> </a:t>
            </a:r>
            <a:r>
              <a:rPr lang="ru-RU" dirty="0" err="1" smtClean="0"/>
              <a:t>ушбу</a:t>
            </a:r>
            <a:r>
              <a:rPr lang="ru-RU" dirty="0" smtClean="0"/>
              <a:t> </a:t>
            </a:r>
            <a:r>
              <a:rPr lang="ru-RU" dirty="0" err="1" smtClean="0"/>
              <a:t>хулосанинг</a:t>
            </a:r>
            <a:r>
              <a:rPr lang="ru-RU" dirty="0" smtClean="0"/>
              <a:t> </a:t>
            </a:r>
            <a:r>
              <a:rPr lang="ru-RU" dirty="0" err="1" smtClean="0"/>
              <a:t>нусхаси</a:t>
            </a:r>
            <a:r>
              <a:rPr lang="ru-RU" dirty="0" smtClean="0"/>
              <a:t> 3 </a:t>
            </a:r>
            <a:r>
              <a:rPr lang="ru-RU" dirty="0" err="1" smtClean="0"/>
              <a:t>кунлик</a:t>
            </a:r>
            <a:r>
              <a:rPr lang="ru-RU" dirty="0" smtClean="0"/>
              <a:t> </a:t>
            </a:r>
            <a:r>
              <a:rPr lang="ru-RU" dirty="0" err="1" smtClean="0"/>
              <a:t>муддат</a:t>
            </a:r>
            <a:r>
              <a:rPr lang="ru-RU" dirty="0" smtClean="0"/>
              <a:t> </a:t>
            </a:r>
            <a:r>
              <a:rPr lang="ru-RU" dirty="0" err="1" smtClean="0"/>
              <a:t>ичида</a:t>
            </a:r>
            <a:r>
              <a:rPr lang="ru-RU" dirty="0" smtClean="0"/>
              <a:t> ходим </a:t>
            </a:r>
            <a:r>
              <a:rPr lang="ru-RU" dirty="0" err="1" smtClean="0"/>
              <a:t>ишлайдиган</a:t>
            </a:r>
            <a:r>
              <a:rPr lang="ru-RU" dirty="0" smtClean="0"/>
              <a:t> </a:t>
            </a:r>
            <a:r>
              <a:rPr lang="ru-RU" dirty="0" err="1" smtClean="0"/>
              <a:t>ташкилотга</a:t>
            </a:r>
            <a:r>
              <a:rPr lang="ru-RU" dirty="0" smtClean="0"/>
              <a:t> </a:t>
            </a:r>
            <a:r>
              <a:rPr lang="ru-RU" dirty="0" err="1" smtClean="0"/>
              <a:t>юборилади</a:t>
            </a:r>
            <a:r>
              <a:rPr lang="ru-RU" dirty="0" smtClean="0"/>
              <a:t>.</a:t>
            </a:r>
            <a:endParaRPr lang="uz-Cyrl-UZ"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357166"/>
            <a:ext cx="8429684" cy="6143668"/>
          </a:xfrm>
        </p:spPr>
        <p:txBody>
          <a:bodyPr>
            <a:normAutofit fontScale="77500" lnSpcReduction="20000"/>
          </a:bodyPr>
          <a:lstStyle/>
          <a:p>
            <a:pPr algn="just"/>
            <a:r>
              <a:rPr lang="uz-Cyrl-UZ" dirty="0" smtClean="0"/>
              <a:t>  Тиббий комиссия томонидан ўтказилган тиббий кўрик натижасига кўра ходимга қуйидаги даволаш ва соғломлаштириш тадбирлари режалаштирилиши лозим:</a:t>
            </a:r>
          </a:p>
          <a:p>
            <a:pPr algn="just"/>
            <a:r>
              <a:rPr lang="uz-Cyrl-UZ" dirty="0" smtClean="0"/>
              <a:t> келиб чиқишида касбий омил асосий ҳисобланган аъзоларда кескин бўлмаган ўзгаришлар аниқланган ходимларни динамик кузатиш ва зарур даволаш чораларини кўриш;</a:t>
            </a:r>
          </a:p>
          <a:p>
            <a:pPr algn="just"/>
            <a:r>
              <a:rPr lang="uz-Cyrl-UZ" dirty="0" smtClean="0"/>
              <a:t> аниқланган касалликларнинг туридан келиб чиқиб, белгиланган тартибда ходимларни статционар ва санаторик- курортларда даволаниш учун юбориш, шунингдек дам олиш уйлар, санаториялар ва профилакторийларга йўлланма бериш ;</a:t>
            </a:r>
          </a:p>
          <a:p>
            <a:pPr algn="just"/>
            <a:r>
              <a:rPr lang="uz-Cyrl-UZ" dirty="0" smtClean="0"/>
              <a:t> соғлиғи ҳолатига кўра енгилроқ ёки хавфли ва зарарли ишлаб чиқариш омилларининг таъсиридан ҳоли бўлган бошқа ишга вақтинча ўтказишда ишнинг тури ходимнинг малакасини ҳисобга олиб, иш берувчи билан келишган ҳолда тиббий кўрикни ўтказувчи даволаш-профилактика муассасасининг тиббий-маслаҳат комиссияси томонидан белгиланади.</a:t>
            </a:r>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357166"/>
            <a:ext cx="8429684" cy="6286544"/>
          </a:xfrm>
        </p:spPr>
        <p:txBody>
          <a:bodyPr/>
          <a:lstStyle/>
          <a:p>
            <a:pPr algn="just"/>
            <a:r>
              <a:rPr lang="uz-Cyrl-UZ" dirty="0" smtClean="0"/>
              <a:t>  Тиббий кўрикдан ўтиш жараёнида ходимда касб касаллиги билан боғлиқ ҳолатлар аниқланган ҳолларда ушбу ходим тиббий комиссия томонидан касалликнинг касб билан боғлиқлигини аниқлаш мақсадида Ўз Реснинг Соғлиқни сақлаш вазирлигининг Санитария, гигиена ва касб касалликлари ҳамда Тошкент тиббиёт академиясининг тегишли клиникаларига юборилиши лозим. </a:t>
            </a:r>
          </a:p>
          <a:p>
            <a:pPr algn="just"/>
            <a:r>
              <a:rPr lang="uz-Cyrl-UZ" dirty="0" smtClean="0"/>
              <a:t>  Бунда касб касаллигининг тури ва касб касалликлари рўйхатига мувофиқ аниқланади.</a:t>
            </a:r>
          </a:p>
          <a:p>
            <a:pPr algn="just"/>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85728"/>
            <a:ext cx="8715436" cy="6215106"/>
          </a:xfrm>
        </p:spPr>
        <p:txBody>
          <a:bodyPr/>
          <a:lstStyle/>
          <a:p>
            <a:pPr algn="just"/>
            <a:r>
              <a:rPr lang="uz-Cyrl-UZ" dirty="0" smtClean="0"/>
              <a:t>  Иш берувчига, қонунчиликка мувофиқ  мажбурий тиббий кўрикдан ўтказилиши шарт бўлган шахслар бошқа ишга ўтказилган тақдирда ҳам тиббий кўрикларни ўтказиш мажбурияти юклатилади.</a:t>
            </a:r>
          </a:p>
          <a:p>
            <a:pPr algn="just"/>
            <a:r>
              <a:rPr lang="uz-Cyrl-UZ" dirty="0" smtClean="0"/>
              <a:t>  Ходимлар тиббий кўрикдан ўтишдан ёки тиббий комиссияларнинг текширувлар натижасида берган тавсияларни бажармасдан бўйин товлаган тақдирда иш берувчи уларни ишга қўймасликка хақлидир. </a:t>
            </a:r>
          </a:p>
          <a:p>
            <a:pPr algn="just"/>
            <a:r>
              <a:rPr lang="uz-Cyrl-UZ" smtClean="0"/>
              <a:t>  </a:t>
            </a:r>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214290"/>
            <a:ext cx="8572560" cy="6429420"/>
          </a:xfrm>
        </p:spPr>
        <p:txBody>
          <a:bodyPr/>
          <a:lstStyle/>
          <a:p>
            <a:pPr algn="r"/>
            <a:endParaRPr lang="ru-RU" dirty="0" smtClean="0"/>
          </a:p>
          <a:p>
            <a:pPr algn="just">
              <a:lnSpc>
                <a:spcPct val="250000"/>
              </a:lnSpc>
            </a:pPr>
            <a:r>
              <a:rPr lang="ru-RU" sz="3200" dirty="0" err="1" smtClean="0"/>
              <a:t>Инсоннинг</a:t>
            </a:r>
            <a:r>
              <a:rPr lang="ru-RU" sz="3200" dirty="0" smtClean="0"/>
              <a:t> </a:t>
            </a:r>
            <a:r>
              <a:rPr lang="ru-RU" sz="3200" dirty="0" err="1" smtClean="0"/>
              <a:t>наздида</a:t>
            </a:r>
            <a:r>
              <a:rPr lang="ru-RU" sz="3200" dirty="0" smtClean="0"/>
              <a:t> </a:t>
            </a:r>
            <a:r>
              <a:rPr lang="ru-RU" sz="3200" dirty="0" err="1" smtClean="0"/>
              <a:t>саломатликнинг</a:t>
            </a:r>
            <a:r>
              <a:rPr lang="ru-RU" sz="3200" dirty="0" smtClean="0"/>
              <a:t> </a:t>
            </a:r>
            <a:r>
              <a:rPr lang="ru-RU" sz="3200" dirty="0" err="1" smtClean="0"/>
              <a:t>баҳоси йўқ, чунки</a:t>
            </a:r>
            <a:r>
              <a:rPr lang="ru-RU" sz="3200" dirty="0" smtClean="0"/>
              <a:t> </a:t>
            </a:r>
            <a:r>
              <a:rPr lang="ru-RU" sz="3200" dirty="0" err="1" smtClean="0"/>
              <a:t>саломатлик</a:t>
            </a:r>
            <a:r>
              <a:rPr lang="ru-RU" sz="3200" dirty="0" smtClean="0"/>
              <a:t> </a:t>
            </a:r>
            <a:r>
              <a:rPr lang="ru-RU" sz="3200" dirty="0" err="1" smtClean="0"/>
              <a:t>бўлмаса</a:t>
            </a:r>
            <a:r>
              <a:rPr lang="ru-RU" sz="3200" dirty="0" smtClean="0"/>
              <a:t>, на </a:t>
            </a:r>
            <a:r>
              <a:rPr lang="ru-RU" sz="3200" dirty="0" err="1" smtClean="0"/>
              <a:t>фароғат ва</a:t>
            </a:r>
            <a:r>
              <a:rPr lang="ru-RU" sz="3200" dirty="0" smtClean="0"/>
              <a:t> </a:t>
            </a:r>
            <a:r>
              <a:rPr lang="ru-RU" sz="3200" dirty="0" err="1" smtClean="0"/>
              <a:t>на</a:t>
            </a:r>
            <a:r>
              <a:rPr lang="ru-RU" sz="3200" dirty="0" smtClean="0"/>
              <a:t> </a:t>
            </a:r>
            <a:r>
              <a:rPr lang="ru-RU" sz="3200" dirty="0" err="1" smtClean="0"/>
              <a:t>хашамат</a:t>
            </a:r>
            <a:r>
              <a:rPr lang="ru-RU" sz="3200" dirty="0" smtClean="0"/>
              <a:t> </a:t>
            </a:r>
            <a:r>
              <a:rPr lang="ru-RU" sz="3200" dirty="0" err="1" smtClean="0"/>
              <a:t>татийди</a:t>
            </a:r>
            <a:r>
              <a:rPr lang="ru-RU" dirty="0" smtClean="0"/>
              <a:t>.</a:t>
            </a:r>
            <a:r>
              <a:rPr lang="ru-RU" smtClean="0"/>
              <a:t/>
            </a:r>
            <a:br>
              <a:rPr lang="ru-RU" smtClean="0"/>
            </a:br>
            <a:r>
              <a:rPr lang="ru-RU" smtClean="0"/>
              <a:t>				Н</a:t>
            </a:r>
            <a:r>
              <a:rPr lang="ru-RU" dirty="0" smtClean="0"/>
              <a:t>. Г. ЧЕРНИШЕВСКИЙ</a:t>
            </a:r>
            <a:endParaRPr lang="ru-RU" dirty="0"/>
          </a:p>
        </p:txBody>
      </p:sp>
      <p:sp>
        <p:nvSpPr>
          <p:cNvPr id="4" name="Прямоугольник 3"/>
          <p:cNvSpPr/>
          <p:nvPr/>
        </p:nvSpPr>
        <p:spPr>
          <a:xfrm>
            <a:off x="357158" y="214290"/>
            <a:ext cx="8572560" cy="4708981"/>
          </a:xfrm>
          <a:prstGeom prst="rect">
            <a:avLst/>
          </a:prstGeom>
        </p:spPr>
        <p:txBody>
          <a:bodyPr wrap="square">
            <a:spAutoFit/>
          </a:bodyPr>
          <a:lstStyle/>
          <a:p>
            <a:endParaRPr lang="ru-RU" sz="6000" dirty="0" smtClean="0"/>
          </a:p>
          <a:p>
            <a:endParaRPr lang="ru-RU" sz="6000" dirty="0" smtClean="0"/>
          </a:p>
          <a:p>
            <a:endParaRPr lang="ru-RU" sz="6000" dirty="0" smtClean="0"/>
          </a:p>
          <a:p>
            <a:endParaRPr lang="ru-RU" sz="6000" dirty="0" smtClean="0"/>
          </a:p>
          <a:p>
            <a:endParaRPr lang="ru-RU" sz="6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68313" y="1785926"/>
            <a:ext cx="8229600" cy="1990737"/>
          </a:xfrm>
        </p:spPr>
        <p:txBody>
          <a:bodyPr>
            <a:normAutofit/>
          </a:bodyPr>
          <a:lstStyle/>
          <a:p>
            <a:pPr algn="ctr" eaLnBrk="1" fontAlgn="auto" hangingPunct="1">
              <a:spcAft>
                <a:spcPts val="0"/>
              </a:spcAft>
              <a:defRPr/>
            </a:pPr>
            <a:r>
              <a:rPr lang="ru-RU" dirty="0" err="1" smtClean="0">
                <a:solidFill>
                  <a:srgbClr val="FFFF00"/>
                </a:solidFill>
                <a:latin typeface="Times New Roman" pitchFamily="18" charset="0"/>
                <a:cs typeface="Times New Roman" pitchFamily="18" charset="0"/>
              </a:rPr>
              <a:t>Эътиборингиз</a:t>
            </a:r>
            <a:r>
              <a:rPr lang="ru-RU" dirty="0" smtClean="0">
                <a:solidFill>
                  <a:srgbClr val="FFFF00"/>
                </a:solidFill>
                <a:latin typeface="Times New Roman" pitchFamily="18" charset="0"/>
                <a:cs typeface="Times New Roman" pitchFamily="18" charset="0"/>
              </a:rPr>
              <a:t> </a:t>
            </a:r>
            <a:r>
              <a:rPr lang="ru-RU" dirty="0" err="1">
                <a:solidFill>
                  <a:srgbClr val="FFFF00"/>
                </a:solidFill>
                <a:latin typeface="Times New Roman" pitchFamily="18" charset="0"/>
                <a:cs typeface="Times New Roman" pitchFamily="18" charset="0"/>
              </a:rPr>
              <a:t>учун</a:t>
            </a:r>
            <a:r>
              <a:rPr lang="ru-RU" dirty="0">
                <a:solidFill>
                  <a:srgbClr val="FFFF00"/>
                </a:solidFill>
                <a:latin typeface="Times New Roman" pitchFamily="18" charset="0"/>
                <a:cs typeface="Times New Roman" pitchFamily="18" charset="0"/>
              </a:rPr>
              <a:t> </a:t>
            </a:r>
            <a:r>
              <a:rPr lang="ru-RU" dirty="0" err="1" smtClean="0">
                <a:solidFill>
                  <a:srgbClr val="FFFF00"/>
                </a:solidFill>
                <a:latin typeface="Times New Roman" pitchFamily="18" charset="0"/>
                <a:cs typeface="Times New Roman" pitchFamily="18" charset="0"/>
              </a:rPr>
              <a:t>рахмат</a:t>
            </a:r>
            <a:r>
              <a:rPr lang="ru-RU" dirty="0" smtClean="0">
                <a:solidFill>
                  <a:srgbClr val="FFFF00"/>
                </a:solidFill>
                <a:latin typeface="Times New Roman" pitchFamily="18" charset="0"/>
                <a:cs typeface="Times New Roman" pitchFamily="18" charset="0"/>
              </a:rPr>
              <a:t>!</a:t>
            </a:r>
            <a:endParaRPr lang="ru-RU" dirty="0">
              <a:solidFill>
                <a:srgbClr val="FFFF00"/>
              </a:solidFill>
              <a:latin typeface="Times New Roman" pitchFamily="18" charset="0"/>
              <a:cs typeface="Times New Roman" pitchFamily="18" charset="0"/>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329642" cy="6357982"/>
          </a:xfrm>
        </p:spPr>
        <p:txBody>
          <a:bodyPr/>
          <a:lstStyle/>
          <a:p>
            <a:pPr algn="just"/>
            <a:endParaRPr lang="uz-Cyrl-UZ" sz="3200" dirty="0" smtClean="0"/>
          </a:p>
          <a:p>
            <a:pPr algn="just"/>
            <a:endParaRPr lang="uz-Cyrl-UZ" sz="3200" dirty="0" smtClean="0"/>
          </a:p>
          <a:p>
            <a:pPr algn="just"/>
            <a:r>
              <a:rPr lang="uz-Cyrl-UZ" sz="4800" dirty="0" smtClean="0"/>
              <a:t>Ҳар бир инсон малакали тиббий хизматдан фойдаланиш ҳуқуқига эга</a:t>
            </a:r>
          </a:p>
          <a:p>
            <a:pPr algn="r">
              <a:buNone/>
            </a:pPr>
            <a:r>
              <a:rPr lang="uz-Cyrl-UZ" dirty="0" smtClean="0"/>
              <a:t>Ўзб. Рес. Конституциясининг 40-моддаси</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401080" cy="6286544"/>
          </a:xfrm>
        </p:spPr>
        <p:txBody>
          <a:bodyPr>
            <a:normAutofit fontScale="92500" lnSpcReduction="20000"/>
          </a:bodyPr>
          <a:lstStyle/>
          <a:p>
            <a:endParaRPr lang="ru-RU" sz="6600" dirty="0" smtClean="0"/>
          </a:p>
          <a:p>
            <a:pPr>
              <a:lnSpc>
                <a:spcPct val="200000"/>
              </a:lnSpc>
            </a:pPr>
            <a:r>
              <a:rPr lang="ru-RU" sz="6600" dirty="0" err="1" smtClean="0"/>
              <a:t>Бахт</a:t>
            </a:r>
            <a:r>
              <a:rPr lang="ru-RU" sz="6600" dirty="0" smtClean="0"/>
              <a:t>, </a:t>
            </a:r>
            <a:r>
              <a:rPr lang="ru-RU" sz="6600" dirty="0" err="1" smtClean="0"/>
              <a:t>энг</a:t>
            </a:r>
            <a:r>
              <a:rPr lang="ru-RU" sz="6600" dirty="0" smtClean="0"/>
              <a:t> </a:t>
            </a:r>
            <a:r>
              <a:rPr lang="ru-RU" sz="6600" dirty="0" err="1" smtClean="0"/>
              <a:t>аввало</a:t>
            </a:r>
            <a:r>
              <a:rPr lang="ru-RU" sz="6600" dirty="0" smtClean="0"/>
              <a:t> </a:t>
            </a:r>
            <a:r>
              <a:rPr lang="ru-RU" sz="6600" dirty="0" err="1" smtClean="0"/>
              <a:t>соглик</a:t>
            </a:r>
            <a:r>
              <a:rPr lang="ru-RU" sz="6600" dirty="0" smtClean="0"/>
              <a:t> </a:t>
            </a:r>
            <a:r>
              <a:rPr lang="ru-RU" sz="6600" dirty="0" err="1" smtClean="0"/>
              <a:t>демакдир</a:t>
            </a:r>
            <a:r>
              <a:rPr lang="ru-RU" sz="6600" dirty="0" smtClean="0"/>
              <a:t>.</a:t>
            </a:r>
            <a:br>
              <a:rPr lang="ru-RU" sz="6600" dirty="0" smtClean="0"/>
            </a:br>
            <a:r>
              <a:rPr lang="ru-RU" sz="6600" dirty="0" smtClean="0"/>
              <a:t>					</a:t>
            </a:r>
            <a:r>
              <a:rPr lang="ru-RU" sz="4000" dirty="0" smtClean="0"/>
              <a:t>	Г. КУРТИС</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357166"/>
            <a:ext cx="7901014" cy="6286544"/>
          </a:xfrm>
        </p:spPr>
        <p:txBody>
          <a:bodyPr>
            <a:noAutofit/>
          </a:bodyPr>
          <a:lstStyle/>
          <a:p>
            <a:pPr algn="just"/>
            <a:r>
              <a:rPr lang="uz-Cyrl-UZ" sz="2400" b="1" dirty="0" smtClean="0">
                <a:solidFill>
                  <a:schemeClr val="accent1"/>
                </a:solidFill>
              </a:rPr>
              <a:t>     Иш берувчи меҳнат шартномаси тузиш чоғида дастлабки тарзда ва кейинчалик (иш давомида) вақти-вақти билан қуйидаги ходимларни тиббий кўрикдан ўтказишни ташкил қилиши шарт </a:t>
            </a:r>
            <a:r>
              <a:rPr lang="uz-Cyrl-UZ" sz="2400" b="1" dirty="0" smtClean="0">
                <a:solidFill>
                  <a:srgbClr val="FF0000"/>
                </a:solidFill>
              </a:rPr>
              <a:t>(ЎзР МК 214-моддаси):</a:t>
            </a:r>
          </a:p>
          <a:p>
            <a:pPr algn="just"/>
            <a:r>
              <a:rPr lang="uz-Cyrl-UZ" sz="2400" b="1" dirty="0" smtClean="0">
                <a:solidFill>
                  <a:schemeClr val="accent1"/>
                </a:solidFill>
              </a:rPr>
              <a:t>Ўн саккиз ёшга тўлмаганлар;</a:t>
            </a:r>
          </a:p>
          <a:p>
            <a:pPr algn="just"/>
            <a:r>
              <a:rPr lang="uz-Cyrl-UZ" sz="2400" b="1" dirty="0" smtClean="0">
                <a:solidFill>
                  <a:schemeClr val="accent1"/>
                </a:solidFill>
              </a:rPr>
              <a:t>Олтмиш ёшга тўлган эркаклар, эллик беш ёшга тўлган аёллар;</a:t>
            </a:r>
          </a:p>
          <a:p>
            <a:pPr algn="just"/>
            <a:r>
              <a:rPr lang="uz-Cyrl-UZ" sz="2400" b="1" dirty="0" smtClean="0">
                <a:solidFill>
                  <a:schemeClr val="accent1"/>
                </a:solidFill>
              </a:rPr>
              <a:t>Ногиронлар;</a:t>
            </a:r>
          </a:p>
          <a:p>
            <a:pPr algn="just"/>
            <a:r>
              <a:rPr lang="uz-Cyrl-UZ" sz="2400" b="1" dirty="0" smtClean="0">
                <a:solidFill>
                  <a:schemeClr val="accent1"/>
                </a:solidFill>
              </a:rPr>
              <a:t>Меҳнат шароити ноқулай ишларда, шунингдек транспорт ҳаракати билан боғлиқ ишларда банд бўлганлар;</a:t>
            </a:r>
          </a:p>
          <a:p>
            <a:pPr algn="just"/>
            <a:r>
              <a:rPr lang="uz-Cyrl-UZ" sz="2400" b="1" dirty="0" smtClean="0">
                <a:solidFill>
                  <a:schemeClr val="accent1"/>
                </a:solidFill>
              </a:rPr>
              <a:t>Озиқ-овқат саноатида, савдо ва бевосита аҳолига хизмат кўрсатиш билан боғлиқ бўлган бошқа тармоқлардаги ишларда банд бўлганлар;</a:t>
            </a:r>
          </a:p>
          <a:p>
            <a:pPr algn="just"/>
            <a:endParaRPr lang="ru-RU" sz="2400" b="1" dirty="0">
              <a:solidFill>
                <a:schemeClr val="accent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214291"/>
            <a:ext cx="7467600" cy="60348"/>
          </a:xfrm>
        </p:spPr>
        <p:txBody>
          <a:bodyPr>
            <a:normAutofit fontScale="90000"/>
          </a:bodyPr>
          <a:lstStyle/>
          <a:p>
            <a:pPr algn="ctr"/>
            <a:r>
              <a:rPr lang="uz-Cyrl-UZ" dirty="0" smtClean="0">
                <a:solidFill>
                  <a:srgbClr val="FFFF00"/>
                </a:solidFill>
                <a:latin typeface="Times New Roman" pitchFamily="18" charset="0"/>
                <a:cs typeface="Times New Roman" pitchFamily="18" charset="0"/>
              </a:rPr>
              <a:t> </a:t>
            </a:r>
            <a:endParaRPr lang="ru-RU" dirty="0">
              <a:solidFill>
                <a:srgbClr val="FFFF0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500042"/>
            <a:ext cx="8472518" cy="6143668"/>
          </a:xfrm>
        </p:spPr>
        <p:txBody>
          <a:bodyPr>
            <a:normAutofit/>
          </a:bodyPr>
          <a:lstStyle/>
          <a:p>
            <a:pPr algn="just"/>
            <a:r>
              <a:rPr lang="uz-Cyrl-UZ" sz="3200" dirty="0" smtClean="0">
                <a:solidFill>
                  <a:srgbClr val="FFFF00"/>
                </a:solidFill>
                <a:latin typeface="Times New Roman" pitchFamily="18" charset="0"/>
                <a:cs typeface="Times New Roman" pitchFamily="18" charset="0"/>
              </a:rPr>
              <a:t>    Умумтаълим мактаблари, мактабгача тарбия ва бошқа муассасаларнинг бевосита болаларга таълим ёки тарбия бериш билан машғул бўлган педагог ва бошқа ходимлар.</a:t>
            </a:r>
          </a:p>
          <a:p>
            <a:pPr algn="just"/>
            <a:r>
              <a:rPr lang="uz-Cyrl-UZ" sz="3200" dirty="0" smtClean="0">
                <a:solidFill>
                  <a:srgbClr val="FFFF00"/>
                </a:solidFill>
                <a:latin typeface="Times New Roman" pitchFamily="18" charset="0"/>
                <a:cs typeface="Times New Roman" pitchFamily="18" charset="0"/>
              </a:rPr>
              <a:t> Меҳнат шароити ноқулай ишлар ва бажарилаётганда дастлабки тарзда ва вақти-вақти билан тиббий кўрикдан ўтилиши лозим бўлган бошқа ишларнинг рўйхати ва уларни ўтказиш тартиби Ўзбекистон Республикаси Соғлиқни сақлаш вазирлиги томонидан белгиланади.</a:t>
            </a:r>
            <a:endParaRPr lang="ru-RU" sz="3200" dirty="0" smtClean="0">
              <a:solidFill>
                <a:schemeClr val="accent5">
                  <a:lumMod val="60000"/>
                  <a:lumOff val="40000"/>
                </a:schemeClr>
              </a:solidFill>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428604"/>
            <a:ext cx="8501122" cy="6143668"/>
          </a:xfrm>
        </p:spPr>
        <p:txBody>
          <a:bodyPr/>
          <a:lstStyle/>
          <a:p>
            <a:pPr algn="just"/>
            <a:r>
              <a:rPr lang="uz-Cyrl-UZ" dirty="0" smtClean="0"/>
              <a:t>  ЎзР МК 214 –моддасининг биринчи қисмида кўрсатилган ходимлар тиббий кўриклардан ўтишдан бўйин товлашга ҳақли эмаслар. Ушбу кўрсатилган ходимлар тибббий кўрикдан ўтишдан ёки тиббий комиссияларнинг текширувлар натижасида берган тавсияларни бажаришдан бўйин товлаган тақдирда иш берувчи уларни ишга қўймасликка ҳақлидир.</a:t>
            </a:r>
          </a:p>
          <a:p>
            <a:pPr algn="just"/>
            <a:r>
              <a:rPr lang="uz-Cyrl-UZ" dirty="0" smtClean="0"/>
              <a:t>  Ходимларнинг  меҳнатидан уларнинг соғлиғи уларнинг ҳолатига тўғри келмайдиган ишларда фойдаланишга йўл қўйилмайди.</a:t>
            </a:r>
            <a:endParaRPr lang="ru-RU" dirty="0" smtClean="0"/>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428604"/>
            <a:ext cx="8572560" cy="6072230"/>
          </a:xfrm>
        </p:spPr>
        <p:txBody>
          <a:bodyPr>
            <a:normAutofit lnSpcReduction="10000"/>
          </a:bodyPr>
          <a:lstStyle/>
          <a:p>
            <a:pPr algn="just"/>
            <a:r>
              <a:rPr lang="uz-Cyrl-UZ" dirty="0" smtClean="0">
                <a:solidFill>
                  <a:srgbClr val="FF0000"/>
                </a:solidFill>
              </a:rPr>
              <a:t>   ММҚваХТ тўғрисидаги ЎЗР  410-сон ҚОНУНИДАН</a:t>
            </a:r>
            <a:endParaRPr lang="ru-RU" dirty="0" smtClean="0">
              <a:solidFill>
                <a:srgbClr val="FF0000"/>
              </a:solidFill>
            </a:endParaRPr>
          </a:p>
          <a:p>
            <a:pPr algn="just"/>
            <a:r>
              <a:rPr lang="ru-RU" b="1" dirty="0" smtClean="0">
                <a:solidFill>
                  <a:srgbClr val="FF0000"/>
                </a:solidFill>
              </a:rPr>
              <a:t>24-модда. </a:t>
            </a:r>
            <a:r>
              <a:rPr lang="ru-RU" b="1" dirty="0" err="1" smtClean="0"/>
              <a:t>Мажбурий</a:t>
            </a:r>
            <a:r>
              <a:rPr lang="ru-RU" b="1" dirty="0" smtClean="0"/>
              <a:t> </a:t>
            </a:r>
            <a:r>
              <a:rPr lang="ru-RU" b="1" dirty="0" err="1" smtClean="0"/>
              <a:t>тиббий</a:t>
            </a:r>
            <a:r>
              <a:rPr lang="ru-RU" b="1" dirty="0" smtClean="0"/>
              <a:t> </a:t>
            </a:r>
            <a:r>
              <a:rPr lang="ru-RU" b="1" dirty="0" err="1" smtClean="0"/>
              <a:t>кўриклар</a:t>
            </a:r>
            <a:endParaRPr lang="ru-RU" dirty="0" smtClean="0"/>
          </a:p>
          <a:p>
            <a:pPr algn="just"/>
            <a:r>
              <a:rPr lang="ru-RU" dirty="0" err="1" smtClean="0"/>
              <a:t>Иш</a:t>
            </a:r>
            <a:r>
              <a:rPr lang="ru-RU" dirty="0" smtClean="0"/>
              <a:t> </a:t>
            </a:r>
            <a:r>
              <a:rPr lang="ru-RU" dirty="0" err="1" smtClean="0"/>
              <a:t>берувчи</a:t>
            </a:r>
            <a:r>
              <a:rPr lang="ru-RU" dirty="0" smtClean="0"/>
              <a:t> </a:t>
            </a:r>
            <a:r>
              <a:rPr lang="ru-RU" dirty="0" err="1" smtClean="0"/>
              <a:t>ўн</a:t>
            </a:r>
            <a:r>
              <a:rPr lang="ru-RU" dirty="0" smtClean="0"/>
              <a:t> </a:t>
            </a:r>
            <a:r>
              <a:rPr lang="ru-RU" dirty="0" err="1" smtClean="0"/>
              <a:t>саккиз</a:t>
            </a:r>
            <a:r>
              <a:rPr lang="ru-RU" dirty="0" smtClean="0"/>
              <a:t> </a:t>
            </a:r>
            <a:r>
              <a:rPr lang="ru-RU" dirty="0" err="1" smtClean="0"/>
              <a:t>ёшга</a:t>
            </a:r>
            <a:r>
              <a:rPr lang="ru-RU" dirty="0" smtClean="0"/>
              <a:t> </a:t>
            </a:r>
            <a:r>
              <a:rPr lang="ru-RU" dirty="0" err="1" smtClean="0"/>
              <a:t>тўлмаган</a:t>
            </a:r>
            <a:r>
              <a:rPr lang="ru-RU" dirty="0" smtClean="0"/>
              <a:t> </a:t>
            </a:r>
            <a:r>
              <a:rPr lang="ru-RU" dirty="0" err="1" smtClean="0"/>
              <a:t>шахсларнинг</a:t>
            </a:r>
            <a:r>
              <a:rPr lang="ru-RU" dirty="0" smtClean="0"/>
              <a:t> </a:t>
            </a:r>
            <a:r>
              <a:rPr lang="ru-RU" dirty="0" err="1" smtClean="0"/>
              <a:t>ва</a:t>
            </a:r>
            <a:r>
              <a:rPr lang="ru-RU" dirty="0" smtClean="0"/>
              <a:t> </a:t>
            </a:r>
            <a:r>
              <a:rPr lang="ru-RU" dirty="0" err="1" smtClean="0"/>
              <a:t>умумий</a:t>
            </a:r>
            <a:r>
              <a:rPr lang="ru-RU" dirty="0" smtClean="0"/>
              <a:t> </a:t>
            </a:r>
            <a:r>
              <a:rPr lang="ru-RU" dirty="0" err="1" smtClean="0"/>
              <a:t>белгиланган</a:t>
            </a:r>
            <a:r>
              <a:rPr lang="ru-RU" dirty="0" smtClean="0"/>
              <a:t> пенсия </a:t>
            </a:r>
            <a:r>
              <a:rPr lang="ru-RU" dirty="0" err="1" smtClean="0"/>
              <a:t>ёшига</a:t>
            </a:r>
            <a:r>
              <a:rPr lang="ru-RU" dirty="0" smtClean="0"/>
              <a:t> </a:t>
            </a:r>
            <a:r>
              <a:rPr lang="ru-RU" dirty="0" err="1" smtClean="0"/>
              <a:t>етган</a:t>
            </a:r>
            <a:r>
              <a:rPr lang="ru-RU" dirty="0" smtClean="0"/>
              <a:t> </a:t>
            </a:r>
            <a:r>
              <a:rPr lang="ru-RU" dirty="0" err="1" smtClean="0"/>
              <a:t>шахсларнинг</a:t>
            </a:r>
            <a:r>
              <a:rPr lang="ru-RU" dirty="0" smtClean="0"/>
              <a:t>, </a:t>
            </a:r>
            <a:r>
              <a:rPr lang="ru-RU" dirty="0" err="1" smtClean="0"/>
              <a:t>ногиронларнинг</a:t>
            </a:r>
            <a:r>
              <a:rPr lang="ru-RU" dirty="0" smtClean="0"/>
              <a:t>, </a:t>
            </a:r>
            <a:r>
              <a:rPr lang="ru-RU" dirty="0" err="1" smtClean="0"/>
              <a:t>шунингдек</a:t>
            </a:r>
            <a:r>
              <a:rPr lang="ru-RU" dirty="0" smtClean="0"/>
              <a:t> </a:t>
            </a:r>
            <a:r>
              <a:rPr lang="ru-RU" dirty="0" err="1" smtClean="0"/>
              <a:t>бир</a:t>
            </a:r>
            <a:r>
              <a:rPr lang="ru-RU" dirty="0" smtClean="0"/>
              <a:t> </a:t>
            </a:r>
            <a:r>
              <a:rPr lang="ru-RU" dirty="0" err="1" smtClean="0"/>
              <a:t>қатор касблар</a:t>
            </a:r>
            <a:r>
              <a:rPr lang="ru-RU" dirty="0" smtClean="0"/>
              <a:t> </a:t>
            </a:r>
            <a:r>
              <a:rPr lang="ru-RU" dirty="0" err="1" smtClean="0"/>
              <a:t>ва</a:t>
            </a:r>
            <a:r>
              <a:rPr lang="ru-RU" dirty="0" smtClean="0"/>
              <a:t> </a:t>
            </a:r>
            <a:r>
              <a:rPr lang="ru-RU" dirty="0" err="1" smtClean="0"/>
              <a:t>ишлаб</a:t>
            </a:r>
            <a:r>
              <a:rPr lang="ru-RU" dirty="0" smtClean="0"/>
              <a:t> </a:t>
            </a:r>
            <a:r>
              <a:rPr lang="ru-RU" dirty="0" err="1" smtClean="0"/>
              <a:t>чиқаришлар ходимларининг</a:t>
            </a:r>
            <a:r>
              <a:rPr lang="ru-RU" dirty="0" smtClean="0"/>
              <a:t> </a:t>
            </a:r>
            <a:r>
              <a:rPr lang="ru-RU" dirty="0" err="1" smtClean="0"/>
              <a:t>Ўзбекистон</a:t>
            </a:r>
            <a:r>
              <a:rPr lang="ru-RU" dirty="0" smtClean="0"/>
              <a:t> </a:t>
            </a:r>
            <a:r>
              <a:rPr lang="ru-RU" dirty="0" err="1" smtClean="0"/>
              <a:t>Республикаси</a:t>
            </a:r>
            <a:r>
              <a:rPr lang="ru-RU" dirty="0" smtClean="0"/>
              <a:t> </a:t>
            </a:r>
            <a:r>
              <a:rPr lang="ru-RU" dirty="0" err="1" smtClean="0"/>
              <a:t>Соғлиқни сақлаш вазирлиги</a:t>
            </a:r>
            <a:r>
              <a:rPr lang="ru-RU" dirty="0" smtClean="0"/>
              <a:t> </a:t>
            </a:r>
            <a:r>
              <a:rPr lang="ru-RU" dirty="0" err="1" smtClean="0"/>
              <a:t>томонидан</a:t>
            </a:r>
            <a:r>
              <a:rPr lang="ru-RU" dirty="0" smtClean="0"/>
              <a:t> </a:t>
            </a:r>
            <a:r>
              <a:rPr lang="ru-RU" dirty="0" err="1" smtClean="0"/>
              <a:t>белгиланган</a:t>
            </a:r>
            <a:r>
              <a:rPr lang="ru-RU" dirty="0" smtClean="0"/>
              <a:t> </a:t>
            </a:r>
            <a:r>
              <a:rPr lang="ru-RU" dirty="0" err="1" smtClean="0"/>
              <a:t>тартибда</a:t>
            </a:r>
            <a:r>
              <a:rPr lang="ru-RU" dirty="0" smtClean="0"/>
              <a:t> </a:t>
            </a:r>
            <a:r>
              <a:rPr lang="ru-RU" dirty="0" err="1" smtClean="0"/>
              <a:t>дастлабки</a:t>
            </a:r>
            <a:r>
              <a:rPr lang="ru-RU" dirty="0" smtClean="0"/>
              <a:t> </a:t>
            </a:r>
            <a:r>
              <a:rPr lang="ru-RU" dirty="0" err="1" smtClean="0"/>
              <a:t>тарзда</a:t>
            </a:r>
            <a:r>
              <a:rPr lang="ru-RU" dirty="0" smtClean="0"/>
              <a:t> (</a:t>
            </a:r>
            <a:r>
              <a:rPr lang="ru-RU" dirty="0" err="1" smtClean="0"/>
              <a:t>ишга</a:t>
            </a:r>
            <a:r>
              <a:rPr lang="ru-RU" dirty="0" smtClean="0"/>
              <a:t> </a:t>
            </a:r>
            <a:r>
              <a:rPr lang="ru-RU" dirty="0" err="1" smtClean="0"/>
              <a:t>кираётганда</a:t>
            </a:r>
            <a:r>
              <a:rPr lang="ru-RU" dirty="0" smtClean="0"/>
              <a:t>) </a:t>
            </a:r>
            <a:r>
              <a:rPr lang="ru-RU" dirty="0" err="1" smtClean="0"/>
              <a:t>ва</a:t>
            </a:r>
            <a:r>
              <a:rPr lang="ru-RU" dirty="0" smtClean="0"/>
              <a:t> </a:t>
            </a:r>
            <a:r>
              <a:rPr lang="ru-RU" dirty="0" err="1" smtClean="0"/>
              <a:t>даврий</a:t>
            </a:r>
            <a:r>
              <a:rPr lang="ru-RU" dirty="0" smtClean="0"/>
              <a:t> (</a:t>
            </a:r>
            <a:r>
              <a:rPr lang="ru-RU" dirty="0" err="1" smtClean="0"/>
              <a:t>меҳнат фаолияти</a:t>
            </a:r>
            <a:r>
              <a:rPr lang="ru-RU" dirty="0" smtClean="0"/>
              <a:t> </a:t>
            </a:r>
            <a:r>
              <a:rPr lang="ru-RU" dirty="0" err="1" smtClean="0"/>
              <a:t>давомида</a:t>
            </a:r>
            <a:r>
              <a:rPr lang="ru-RU" dirty="0" smtClean="0"/>
              <a:t>) </a:t>
            </a:r>
            <a:r>
              <a:rPr lang="ru-RU" dirty="0" err="1" smtClean="0"/>
              <a:t>мажбурий</a:t>
            </a:r>
            <a:r>
              <a:rPr lang="ru-RU" dirty="0" smtClean="0"/>
              <a:t> </a:t>
            </a:r>
            <a:r>
              <a:rPr lang="ru-RU" dirty="0" err="1" smtClean="0"/>
              <a:t>тиббий</a:t>
            </a:r>
            <a:r>
              <a:rPr lang="ru-RU" dirty="0" smtClean="0"/>
              <a:t> </a:t>
            </a:r>
            <a:r>
              <a:rPr lang="ru-RU" dirty="0" err="1" smtClean="0"/>
              <a:t>кўриклардан</a:t>
            </a:r>
            <a:r>
              <a:rPr lang="ru-RU" dirty="0" smtClean="0"/>
              <a:t> </a:t>
            </a:r>
            <a:r>
              <a:rPr lang="ru-RU" dirty="0" err="1" smtClean="0"/>
              <a:t>ўтказилишини</a:t>
            </a:r>
            <a:r>
              <a:rPr lang="ru-RU" dirty="0" smtClean="0"/>
              <a:t> </a:t>
            </a:r>
            <a:r>
              <a:rPr lang="ru-RU" dirty="0" err="1" smtClean="0"/>
              <a:t>ташкил</a:t>
            </a:r>
            <a:r>
              <a:rPr lang="ru-RU" dirty="0" smtClean="0"/>
              <a:t> </a:t>
            </a:r>
            <a:r>
              <a:rPr lang="ru-RU" dirty="0" err="1" smtClean="0"/>
              <a:t>этиши</a:t>
            </a:r>
            <a:r>
              <a:rPr lang="ru-RU" dirty="0" smtClean="0"/>
              <a:t> </a:t>
            </a:r>
            <a:r>
              <a:rPr lang="ru-RU" dirty="0" err="1" smtClean="0"/>
              <a:t>шарт</a:t>
            </a:r>
            <a:r>
              <a:rPr lang="ru-RU" dirty="0" smtClean="0"/>
              <a:t>.</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14290"/>
            <a:ext cx="8358246" cy="6357982"/>
          </a:xfrm>
        </p:spPr>
        <p:txBody>
          <a:bodyPr>
            <a:normAutofit fontScale="92500" lnSpcReduction="20000"/>
          </a:bodyPr>
          <a:lstStyle/>
          <a:p>
            <a:pPr algn="just"/>
            <a:r>
              <a:rPr lang="ru-RU" dirty="0" smtClean="0"/>
              <a:t>  </a:t>
            </a:r>
            <a:r>
              <a:rPr lang="ru-RU" dirty="0" err="1" smtClean="0"/>
              <a:t>Тиббий</a:t>
            </a:r>
            <a:r>
              <a:rPr lang="ru-RU" dirty="0" smtClean="0"/>
              <a:t> </a:t>
            </a:r>
            <a:r>
              <a:rPr lang="ru-RU" dirty="0" err="1" smtClean="0"/>
              <a:t>кўриклар</a:t>
            </a:r>
            <a:r>
              <a:rPr lang="ru-RU" dirty="0" smtClean="0"/>
              <a:t> </a:t>
            </a:r>
            <a:r>
              <a:rPr lang="ru-RU" dirty="0" err="1" smtClean="0"/>
              <a:t>ташкилотларга</a:t>
            </a:r>
            <a:r>
              <a:rPr lang="ru-RU" dirty="0" smtClean="0"/>
              <a:t> </a:t>
            </a:r>
            <a:r>
              <a:rPr lang="ru-RU" dirty="0" err="1" smtClean="0"/>
              <a:t>тиббий</a:t>
            </a:r>
            <a:r>
              <a:rPr lang="ru-RU" dirty="0" smtClean="0"/>
              <a:t> </a:t>
            </a:r>
            <a:r>
              <a:rPr lang="ru-RU" dirty="0" err="1" smtClean="0"/>
              <a:t>хизматлар</a:t>
            </a:r>
            <a:r>
              <a:rPr lang="ru-RU" dirty="0" smtClean="0"/>
              <a:t> </a:t>
            </a:r>
            <a:r>
              <a:rPr lang="ru-RU" dirty="0" err="1" smtClean="0"/>
              <a:t>кўрсатувчи</a:t>
            </a:r>
            <a:r>
              <a:rPr lang="ru-RU" dirty="0" smtClean="0"/>
              <a:t> </a:t>
            </a:r>
            <a:r>
              <a:rPr lang="ru-RU" dirty="0" err="1" smtClean="0"/>
              <a:t>даволаш-профилактика</a:t>
            </a:r>
            <a:r>
              <a:rPr lang="ru-RU" dirty="0" smtClean="0"/>
              <a:t> </a:t>
            </a:r>
            <a:r>
              <a:rPr lang="ru-RU" dirty="0" err="1" smtClean="0"/>
              <a:t>муассасалари</a:t>
            </a:r>
            <a:r>
              <a:rPr lang="ru-RU" dirty="0" smtClean="0"/>
              <a:t> </a:t>
            </a:r>
            <a:r>
              <a:rPr lang="ru-RU" dirty="0" err="1" smtClean="0"/>
              <a:t>томонидан</a:t>
            </a:r>
            <a:r>
              <a:rPr lang="ru-RU" dirty="0" smtClean="0"/>
              <a:t>, </a:t>
            </a:r>
            <a:r>
              <a:rPr lang="ru-RU" dirty="0" err="1" smtClean="0"/>
              <a:t>бундай</a:t>
            </a:r>
            <a:r>
              <a:rPr lang="ru-RU" dirty="0" smtClean="0"/>
              <a:t> </a:t>
            </a:r>
            <a:r>
              <a:rPr lang="ru-RU" dirty="0" err="1" smtClean="0"/>
              <a:t>муассасалар</a:t>
            </a:r>
            <a:r>
              <a:rPr lang="ru-RU" dirty="0" smtClean="0"/>
              <a:t> </a:t>
            </a:r>
            <a:r>
              <a:rPr lang="ru-RU" dirty="0" err="1" smtClean="0"/>
              <a:t>мавжуд</a:t>
            </a:r>
            <a:r>
              <a:rPr lang="ru-RU" dirty="0" smtClean="0"/>
              <a:t> </a:t>
            </a:r>
            <a:r>
              <a:rPr lang="ru-RU" dirty="0" err="1" smtClean="0"/>
              <a:t>бўлмаган</a:t>
            </a:r>
            <a:r>
              <a:rPr lang="ru-RU" dirty="0" smtClean="0"/>
              <a:t> </a:t>
            </a:r>
            <a:r>
              <a:rPr lang="ru-RU" dirty="0" err="1" smtClean="0"/>
              <a:t>тақдирда эса</a:t>
            </a:r>
            <a:r>
              <a:rPr lang="ru-RU" dirty="0" smtClean="0"/>
              <a:t> </a:t>
            </a:r>
            <a:r>
              <a:rPr lang="ru-RU" dirty="0" err="1" smtClean="0"/>
              <a:t>ташкилот</a:t>
            </a:r>
            <a:r>
              <a:rPr lang="ru-RU" dirty="0" smtClean="0"/>
              <a:t> </a:t>
            </a:r>
            <a:r>
              <a:rPr lang="ru-RU" dirty="0" err="1" smtClean="0"/>
              <a:t>жойлашган</a:t>
            </a:r>
            <a:r>
              <a:rPr lang="ru-RU" dirty="0" smtClean="0"/>
              <a:t> </a:t>
            </a:r>
            <a:r>
              <a:rPr lang="ru-RU" dirty="0" err="1" smtClean="0"/>
              <a:t>ердаги</a:t>
            </a:r>
            <a:r>
              <a:rPr lang="ru-RU" dirty="0" smtClean="0"/>
              <a:t> </a:t>
            </a:r>
            <a:r>
              <a:rPr lang="ru-RU" dirty="0" err="1" smtClean="0"/>
              <a:t>ҳудудий даволаш-профилактика</a:t>
            </a:r>
            <a:r>
              <a:rPr lang="ru-RU" dirty="0" smtClean="0"/>
              <a:t> </a:t>
            </a:r>
            <a:r>
              <a:rPr lang="ru-RU" dirty="0" err="1" smtClean="0"/>
              <a:t>муассасаси</a:t>
            </a:r>
            <a:r>
              <a:rPr lang="ru-RU" dirty="0" smtClean="0"/>
              <a:t> </a:t>
            </a:r>
            <a:r>
              <a:rPr lang="ru-RU" dirty="0" err="1" smtClean="0"/>
              <a:t>томонидан</a:t>
            </a:r>
            <a:r>
              <a:rPr lang="ru-RU" dirty="0" smtClean="0"/>
              <a:t> </a:t>
            </a:r>
            <a:r>
              <a:rPr lang="ru-RU" dirty="0" err="1" smtClean="0"/>
              <a:t>ўтказилади</a:t>
            </a:r>
            <a:r>
              <a:rPr lang="ru-RU" dirty="0" smtClean="0"/>
              <a:t>.</a:t>
            </a:r>
          </a:p>
          <a:p>
            <a:pPr algn="just"/>
            <a:r>
              <a:rPr lang="ru-RU" dirty="0" smtClean="0"/>
              <a:t>  </a:t>
            </a:r>
            <a:r>
              <a:rPr lang="ru-RU" dirty="0" err="1" smtClean="0"/>
              <a:t>Қонун ҳужжатларига мувофиқ мажбурий</a:t>
            </a:r>
            <a:r>
              <a:rPr lang="ru-RU" dirty="0" smtClean="0"/>
              <a:t> </a:t>
            </a:r>
            <a:r>
              <a:rPr lang="ru-RU" dirty="0" err="1" smtClean="0"/>
              <a:t>тиббий</a:t>
            </a:r>
            <a:r>
              <a:rPr lang="ru-RU" dirty="0" smtClean="0"/>
              <a:t> </a:t>
            </a:r>
            <a:r>
              <a:rPr lang="ru-RU" dirty="0" err="1" smtClean="0"/>
              <a:t>кўриклардан</a:t>
            </a:r>
            <a:r>
              <a:rPr lang="ru-RU" dirty="0" smtClean="0"/>
              <a:t> </a:t>
            </a:r>
            <a:r>
              <a:rPr lang="ru-RU" dirty="0" err="1" smtClean="0"/>
              <a:t>ўтиши</a:t>
            </a:r>
            <a:r>
              <a:rPr lang="ru-RU" dirty="0" smtClean="0"/>
              <a:t> </a:t>
            </a:r>
            <a:r>
              <a:rPr lang="ru-RU" dirty="0" err="1" smtClean="0"/>
              <a:t>лозим</a:t>
            </a:r>
            <a:r>
              <a:rPr lang="ru-RU" dirty="0" smtClean="0"/>
              <a:t> </a:t>
            </a:r>
            <a:r>
              <a:rPr lang="ru-RU" dirty="0" err="1" smtClean="0"/>
              <a:t>бўлган</a:t>
            </a:r>
            <a:r>
              <a:rPr lang="ru-RU" dirty="0" smtClean="0"/>
              <a:t> </a:t>
            </a:r>
            <a:r>
              <a:rPr lang="ru-RU" dirty="0" err="1" smtClean="0"/>
              <a:t>шахслар</a:t>
            </a:r>
            <a:r>
              <a:rPr lang="ru-RU" dirty="0" smtClean="0"/>
              <a:t> </a:t>
            </a:r>
            <a:r>
              <a:rPr lang="ru-RU" dirty="0" err="1" smtClean="0"/>
              <a:t>бошқа ишга</a:t>
            </a:r>
            <a:r>
              <a:rPr lang="ru-RU" dirty="0" smtClean="0"/>
              <a:t> </a:t>
            </a:r>
            <a:r>
              <a:rPr lang="ru-RU" dirty="0" err="1" smtClean="0"/>
              <a:t>ўтказилган</a:t>
            </a:r>
            <a:r>
              <a:rPr lang="ru-RU" dirty="0" smtClean="0"/>
              <a:t> </a:t>
            </a:r>
            <a:r>
              <a:rPr lang="ru-RU" dirty="0" err="1" smtClean="0"/>
              <a:t>тақдирда ҳам тиббий</a:t>
            </a:r>
            <a:r>
              <a:rPr lang="ru-RU" dirty="0" smtClean="0"/>
              <a:t> </a:t>
            </a:r>
            <a:r>
              <a:rPr lang="ru-RU" dirty="0" err="1" smtClean="0"/>
              <a:t>кўрикларни</a:t>
            </a:r>
            <a:r>
              <a:rPr lang="ru-RU" dirty="0" smtClean="0"/>
              <a:t> </a:t>
            </a:r>
            <a:r>
              <a:rPr lang="ru-RU" dirty="0" err="1" smtClean="0"/>
              <a:t>ўтказиш</a:t>
            </a:r>
            <a:r>
              <a:rPr lang="ru-RU" dirty="0" smtClean="0"/>
              <a:t> </a:t>
            </a:r>
            <a:r>
              <a:rPr lang="ru-RU" dirty="0" err="1" smtClean="0"/>
              <a:t>мажбурияти</a:t>
            </a:r>
            <a:r>
              <a:rPr lang="ru-RU" dirty="0" smtClean="0"/>
              <a:t> </a:t>
            </a:r>
            <a:r>
              <a:rPr lang="ru-RU" dirty="0" err="1" smtClean="0"/>
              <a:t>иш</a:t>
            </a:r>
            <a:r>
              <a:rPr lang="ru-RU" dirty="0" smtClean="0"/>
              <a:t> </a:t>
            </a:r>
            <a:r>
              <a:rPr lang="ru-RU" dirty="0" err="1" smtClean="0"/>
              <a:t>берувчининг</a:t>
            </a:r>
            <a:r>
              <a:rPr lang="ru-RU" dirty="0" smtClean="0"/>
              <a:t> </a:t>
            </a:r>
            <a:r>
              <a:rPr lang="ru-RU" dirty="0" err="1" smtClean="0"/>
              <a:t>зиммасига</a:t>
            </a:r>
            <a:r>
              <a:rPr lang="ru-RU" dirty="0" smtClean="0"/>
              <a:t> </a:t>
            </a:r>
            <a:r>
              <a:rPr lang="ru-RU" dirty="0" err="1" smtClean="0"/>
              <a:t>юклатилади</a:t>
            </a:r>
            <a:r>
              <a:rPr lang="ru-RU" dirty="0" smtClean="0"/>
              <a:t>.</a:t>
            </a:r>
          </a:p>
          <a:p>
            <a:pPr algn="just"/>
            <a:r>
              <a:rPr lang="ru-RU" dirty="0" err="1" smtClean="0"/>
              <a:t>Тиббий</a:t>
            </a:r>
            <a:r>
              <a:rPr lang="ru-RU" dirty="0" smtClean="0"/>
              <a:t> </a:t>
            </a:r>
            <a:r>
              <a:rPr lang="ru-RU" dirty="0" err="1" smtClean="0"/>
              <a:t>кўриклардан</a:t>
            </a:r>
            <a:r>
              <a:rPr lang="ru-RU" dirty="0" smtClean="0"/>
              <a:t> </a:t>
            </a:r>
            <a:r>
              <a:rPr lang="ru-RU" dirty="0" err="1" smtClean="0"/>
              <a:t>ўтилиши</a:t>
            </a:r>
            <a:r>
              <a:rPr lang="ru-RU" dirty="0" smtClean="0"/>
              <a:t> </a:t>
            </a:r>
            <a:r>
              <a:rPr lang="ru-RU" dirty="0" err="1" smtClean="0"/>
              <a:t>муносабати</a:t>
            </a:r>
            <a:r>
              <a:rPr lang="ru-RU" dirty="0" smtClean="0"/>
              <a:t> </a:t>
            </a:r>
            <a:r>
              <a:rPr lang="ru-RU" dirty="0" err="1" smtClean="0"/>
              <a:t>билан</a:t>
            </a:r>
            <a:r>
              <a:rPr lang="ru-RU" dirty="0" smtClean="0"/>
              <a:t> </a:t>
            </a:r>
            <a:r>
              <a:rPr lang="ru-RU" dirty="0" err="1" smtClean="0"/>
              <a:t>ходимлар</a:t>
            </a:r>
            <a:r>
              <a:rPr lang="ru-RU" dirty="0" smtClean="0"/>
              <a:t> </a:t>
            </a:r>
            <a:r>
              <a:rPr lang="ru-RU" dirty="0" err="1" smtClean="0"/>
              <a:t>чиқимдор бўлмайдилар</a:t>
            </a:r>
            <a:r>
              <a:rPr lang="ru-RU" dirty="0" smtClean="0"/>
              <a:t>.</a:t>
            </a:r>
          </a:p>
          <a:p>
            <a:pPr algn="just"/>
            <a:r>
              <a:rPr lang="ru-RU" dirty="0" err="1" smtClean="0"/>
              <a:t>Ходимлар</a:t>
            </a:r>
            <a:r>
              <a:rPr lang="ru-RU" dirty="0" smtClean="0"/>
              <a:t> </a:t>
            </a:r>
            <a:r>
              <a:rPr lang="ru-RU" dirty="0" err="1" smtClean="0"/>
              <a:t>тиббий</a:t>
            </a:r>
            <a:r>
              <a:rPr lang="ru-RU" dirty="0" smtClean="0"/>
              <a:t> </a:t>
            </a:r>
            <a:r>
              <a:rPr lang="ru-RU" dirty="0" err="1" smtClean="0"/>
              <a:t>кўриклардан</a:t>
            </a:r>
            <a:r>
              <a:rPr lang="ru-RU" dirty="0" smtClean="0"/>
              <a:t> </a:t>
            </a:r>
            <a:r>
              <a:rPr lang="ru-RU" dirty="0" err="1" smtClean="0"/>
              <a:t>ўтишдан</a:t>
            </a:r>
            <a:r>
              <a:rPr lang="ru-RU" dirty="0" smtClean="0"/>
              <a:t> </a:t>
            </a:r>
            <a:r>
              <a:rPr lang="ru-RU" dirty="0" err="1" smtClean="0"/>
              <a:t>бўйин</a:t>
            </a:r>
            <a:r>
              <a:rPr lang="ru-RU" dirty="0" smtClean="0"/>
              <a:t> </a:t>
            </a:r>
            <a:r>
              <a:rPr lang="ru-RU" dirty="0" err="1" smtClean="0"/>
              <a:t>товлашга</a:t>
            </a:r>
            <a:r>
              <a:rPr lang="ru-RU" dirty="0" smtClean="0"/>
              <a:t> </a:t>
            </a:r>
            <a:r>
              <a:rPr lang="ru-RU" dirty="0" err="1" smtClean="0"/>
              <a:t>ҳақли эмас</a:t>
            </a:r>
            <a:r>
              <a:rPr lang="ru-RU" dirty="0" smtClean="0"/>
              <a:t>.</a:t>
            </a: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хническая">
  <a:themeElements>
    <a:clrScheme name="Серая">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Override1.xml><?xml version="1.0" encoding="utf-8"?>
<a:themeOverride xmlns:a="http://schemas.openxmlformats.org/drawingml/2006/main">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docProps/app.xml><?xml version="1.0" encoding="utf-8"?>
<Properties xmlns="http://schemas.openxmlformats.org/officeDocument/2006/extended-properties" xmlns:vt="http://schemas.openxmlformats.org/officeDocument/2006/docPropsVTypes">
  <Template>Technic</Template>
  <TotalTime>797</TotalTime>
  <Words>1073</Words>
  <Application>Microsoft Office PowerPoint</Application>
  <PresentationFormat>Экран (4:3)</PresentationFormat>
  <Paragraphs>63</Paragraphs>
  <Slides>26</Slides>
  <Notes>0</Notes>
  <HiddenSlides>0</HiddenSlides>
  <MMClips>0</MMClips>
  <ScaleCrop>false</ScaleCrop>
  <HeadingPairs>
    <vt:vector size="8" baseType="variant">
      <vt:variant>
        <vt:lpstr>Использованные шрифты</vt:lpstr>
      </vt:variant>
      <vt:variant>
        <vt:i4>4</vt:i4>
      </vt:variant>
      <vt:variant>
        <vt:lpstr>Тема</vt:lpstr>
      </vt:variant>
      <vt:variant>
        <vt:i4>1</vt:i4>
      </vt:variant>
      <vt:variant>
        <vt:lpstr>Заголовки слайдов</vt:lpstr>
      </vt:variant>
      <vt:variant>
        <vt:i4>26</vt:i4>
      </vt:variant>
      <vt:variant>
        <vt:lpstr>Произвольные показы</vt:lpstr>
      </vt:variant>
      <vt:variant>
        <vt:i4>1</vt:i4>
      </vt:variant>
    </vt:vector>
  </HeadingPairs>
  <TitlesOfParts>
    <vt:vector size="32" baseType="lpstr">
      <vt:lpstr>Arial</vt:lpstr>
      <vt:lpstr>Franklin Gothic Book</vt:lpstr>
      <vt:lpstr>Times New Roman</vt:lpstr>
      <vt:lpstr>Wingdings 2</vt:lpstr>
      <vt:lpstr>Техническая</vt:lpstr>
      <vt:lpstr>«ХОДИМЛАРНИНГ ТИББИЙ КЎРИКДАН ЎТИШИНИ ТАШКИЛ ҚИЛИШ ТАРТИБИ    Маърузачи : ММҚ ва ХТ бўйича 1 -тоифали муҳандис Идиев Райим Раджабович </vt:lpstr>
      <vt:lpstr>Презентация PowerPoint</vt:lpstr>
      <vt:lpstr>Презентация PowerPoint</vt:lpstr>
      <vt:lpstr>Презентация PowerPoint</vt:lpstr>
      <vt:lpstr>Презентация PowerPoint</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Эътиборингиз учун рахмат!</vt:lpstr>
      <vt:lpstr>Произвольный показ 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«Основы организации работы ведомственного архива»</dc:title>
  <dc:creator>Саидазиз С. Шорасулов</dc:creator>
  <cp:lastModifiedBy>Саидазиз С. Шорасулов</cp:lastModifiedBy>
  <cp:revision>126</cp:revision>
  <dcterms:modified xsi:type="dcterms:W3CDTF">2021-03-10T13:44:05Z</dcterms:modified>
</cp:coreProperties>
</file>